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sldIdLst>
    <p:sldId id="495" r:id="rId2"/>
    <p:sldId id="498" r:id="rId3"/>
    <p:sldId id="503" r:id="rId4"/>
    <p:sldId id="496" r:id="rId5"/>
    <p:sldId id="500" r:id="rId6"/>
    <p:sldId id="502" r:id="rId7"/>
    <p:sldId id="506" r:id="rId8"/>
    <p:sldId id="501" r:id="rId9"/>
    <p:sldId id="289" r:id="rId10"/>
    <p:sldId id="504" r:id="rId11"/>
    <p:sldId id="505" r:id="rId12"/>
  </p:sldIdLst>
  <p:sldSz cx="9144000" cy="6858000" type="screen4x3"/>
  <p:notesSz cx="6858000" cy="9144000"/>
  <p:embeddedFontLst>
    <p:embeddedFont>
      <p:font typeface="Bahnschrift SemiBold SemiConden" panose="020B0502040204020203" pitchFamily="34" charset="0"/>
      <p:bold r:id="rId13"/>
    </p:embeddedFont>
    <p:embeddedFont>
      <p:font typeface="Century Gothic" panose="020B0502020202020204" pitchFamily="34" charset="0"/>
      <p:regular r:id="rId14"/>
      <p:bold r:id="rId15"/>
      <p:italic r:id="rId16"/>
      <p:boldItalic r:id="rId17"/>
    </p:embeddedFont>
    <p:embeddedFont>
      <p:font typeface="メイリオ" panose="020B0604030504040204" pitchFamily="50" charset="-128"/>
      <p:regular r:id="rId18"/>
      <p:bold r:id="rId19"/>
      <p:italic r:id="rId20"/>
      <p:boldItalic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99"/>
    <a:srgbClr val="FF3300"/>
    <a:srgbClr val="FFCCCC"/>
    <a:srgbClr val="000000"/>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00" autoAdjust="0"/>
    <p:restoredTop sz="94660"/>
  </p:normalViewPr>
  <p:slideViewPr>
    <p:cSldViewPr snapToGrid="0">
      <p:cViewPr varScale="1">
        <p:scale>
          <a:sx n="104" d="100"/>
          <a:sy n="104" d="100"/>
        </p:scale>
        <p:origin x="132"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presProps" Target="presProps.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2019/12/24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2019/12/24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2019/12/24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2019/12/24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2019/12/24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68D70BC-6008-44F7-B907-955B42E26FFB}" type="datetimeFigureOut">
              <a:rPr kumimoji="1" lang="ja-JP" altLang="en-US" smtClean="0"/>
              <a:t>2019/12/24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68D70BC-6008-44F7-B907-955B42E26FFB}" type="datetimeFigureOut">
              <a:rPr kumimoji="1" lang="ja-JP" altLang="en-US" smtClean="0"/>
              <a:t>2019/12/24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68D70BC-6008-44F7-B907-955B42E26FFB}" type="datetimeFigureOut">
              <a:rPr kumimoji="1" lang="ja-JP" altLang="en-US" smtClean="0"/>
              <a:t>2019/12/24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D70BC-6008-44F7-B907-955B42E26FFB}" type="datetimeFigureOut">
              <a:rPr kumimoji="1" lang="ja-JP" altLang="en-US" smtClean="0"/>
              <a:t>2019/12/24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68D70BC-6008-44F7-B907-955B42E26FFB}" type="datetimeFigureOut">
              <a:rPr kumimoji="1" lang="ja-JP" altLang="en-US" smtClean="0"/>
              <a:t>2019/12/24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68D70BC-6008-44F7-B907-955B42E26FFB}" type="datetimeFigureOut">
              <a:rPr kumimoji="1" lang="ja-JP" altLang="en-US" smtClean="0"/>
              <a:t>2019/12/24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23859" y="5725892"/>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8D70BC-6008-44F7-B907-955B42E26FFB}" type="datetimeFigureOut">
              <a:rPr kumimoji="1" lang="ja-JP" altLang="en-US" smtClean="0"/>
              <a:t>2019/12/24</a:t>
            </a:fld>
            <a:endParaRPr kumimoji="1" lang="ja-JP" altLang="en-US"/>
          </a:p>
        </p:txBody>
      </p:sp>
      <p:sp>
        <p:nvSpPr>
          <p:cNvPr id="5" name="Footer Placeholder 4"/>
          <p:cNvSpPr>
            <a:spLocks noGrp="1"/>
          </p:cNvSpPr>
          <p:nvPr>
            <p:ph type="ftr" sz="quarter" idx="3"/>
          </p:nvPr>
        </p:nvSpPr>
        <p:spPr>
          <a:xfrm>
            <a:off x="0" y="6487737"/>
            <a:ext cx="3086100" cy="365125"/>
          </a:xfrm>
          <a:prstGeom prst="rect">
            <a:avLst/>
          </a:prstGeom>
        </p:spPr>
        <p:txBody>
          <a:bodyPr vert="horz" lIns="91440" tIns="45720" rIns="91440" bIns="45720" rtlCol="0" anchor="ctr"/>
          <a:lstStyle>
            <a:lvl1pPr algn="l">
              <a:defRPr sz="1200">
                <a:solidFill>
                  <a:srgbClr val="FF0000"/>
                </a:solidFill>
                <a:latin typeface="Bahnschrift SemiBold SemiConden" panose="020B0502040204020203" pitchFamily="34" charset="0"/>
              </a:defRPr>
            </a:lvl1pPr>
          </a:lstStyle>
          <a:p>
            <a:r>
              <a:rPr kumimoji="1" lang="en-US" altLang="ja-JP" dirty="0"/>
              <a:t>CONFIDENTIAL</a:t>
            </a:r>
            <a:endParaRPr kumimoji="1" lang="ja-JP" altLang="en-US" dirty="0"/>
          </a:p>
        </p:txBody>
      </p:sp>
      <p:sp>
        <p:nvSpPr>
          <p:cNvPr id="6" name="Slide Number Placeholder 5"/>
          <p:cNvSpPr>
            <a:spLocks noGrp="1"/>
          </p:cNvSpPr>
          <p:nvPr>
            <p:ph type="sldNum" sz="quarter" idx="4"/>
          </p:nvPr>
        </p:nvSpPr>
        <p:spPr>
          <a:xfrm>
            <a:off x="7086600" y="6492875"/>
            <a:ext cx="2057400" cy="365125"/>
          </a:xfrm>
          <a:prstGeom prst="rect">
            <a:avLst/>
          </a:prstGeom>
        </p:spPr>
        <p:txBody>
          <a:bodyPr vert="horz" lIns="91440" tIns="45720" rIns="91440" bIns="45720" rtlCol="0" anchor="ctr"/>
          <a:lstStyle>
            <a:lvl1pPr algn="r">
              <a:defRPr sz="1200">
                <a:solidFill>
                  <a:schemeClr val="tx1"/>
                </a:solidFill>
                <a:latin typeface="Bahnschrift SemiBold SemiConden"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jpg"/><Relationship Id="rId5" Type="http://schemas.microsoft.com/office/2007/relationships/hdphoto" Target="../media/hdphoto1.wdp"/><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3655121D-057D-4FA9-8D40-9BF207D9797E}"/>
              </a:ext>
            </a:extLst>
          </p:cNvPr>
          <p:cNvSpPr txBox="1"/>
          <p:nvPr/>
        </p:nvSpPr>
        <p:spPr>
          <a:xfrm>
            <a:off x="17674" y="108237"/>
            <a:ext cx="1800493" cy="307777"/>
          </a:xfrm>
          <a:prstGeom prst="rect">
            <a:avLst/>
          </a:prstGeom>
          <a:noFill/>
        </p:spPr>
        <p:txBody>
          <a:bodyPr wrap="none" rtlCol="0">
            <a:spAutoFit/>
          </a:bodyPr>
          <a:lstStyle/>
          <a:p>
            <a:r>
              <a:rPr kumimoji="1" lang="ja-JP" altLang="en-US" sz="1400" b="1" dirty="0">
                <a:latin typeface="+mn-ea"/>
              </a:rPr>
              <a:t>■一番風呂について</a:t>
            </a:r>
          </a:p>
        </p:txBody>
      </p:sp>
      <p:sp>
        <p:nvSpPr>
          <p:cNvPr id="3" name="フッター プレースホルダー 68">
            <a:extLst>
              <a:ext uri="{FF2B5EF4-FFF2-40B4-BE49-F238E27FC236}">
                <a16:creationId xmlns:a16="http://schemas.microsoft.com/office/drawing/2014/main" id="{126B24EF-4E1C-4F5A-BC01-B8720B45D932}"/>
              </a:ext>
            </a:extLst>
          </p:cNvPr>
          <p:cNvSpPr>
            <a:spLocks noGrp="1"/>
          </p:cNvSpPr>
          <p:nvPr>
            <p:ph type="ftr" sz="quarter" idx="11"/>
          </p:nvPr>
        </p:nvSpPr>
        <p:spPr>
          <a:xfrm>
            <a:off x="0" y="6492874"/>
            <a:ext cx="3086100" cy="365125"/>
          </a:xfrm>
        </p:spPr>
        <p:txBody>
          <a:bodyPr/>
          <a:lstStyle/>
          <a:p>
            <a:r>
              <a:rPr kumimoji="1" lang="en-US" altLang="ja-JP" dirty="0"/>
              <a:t>CONFIDENTIAL</a:t>
            </a:r>
            <a:endParaRPr kumimoji="1" lang="ja-JP" altLang="en-US" dirty="0"/>
          </a:p>
        </p:txBody>
      </p:sp>
      <p:sp>
        <p:nvSpPr>
          <p:cNvPr id="4" name="スライド番号プレースホルダー 69">
            <a:extLst>
              <a:ext uri="{FF2B5EF4-FFF2-40B4-BE49-F238E27FC236}">
                <a16:creationId xmlns:a16="http://schemas.microsoft.com/office/drawing/2014/main" id="{75D63A56-AF39-4A30-AF9D-CFA1F1C2F925}"/>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a:t>
            </a:fld>
            <a:endParaRPr kumimoji="1" lang="ja-JP" altLang="en-US" dirty="0"/>
          </a:p>
        </p:txBody>
      </p:sp>
      <p:sp>
        <p:nvSpPr>
          <p:cNvPr id="5" name="テキスト ボックス 4">
            <a:extLst>
              <a:ext uri="{FF2B5EF4-FFF2-40B4-BE49-F238E27FC236}">
                <a16:creationId xmlns:a16="http://schemas.microsoft.com/office/drawing/2014/main" id="{16B4D67E-8AC1-427A-A80D-DB2E4F45B9DF}"/>
              </a:ext>
            </a:extLst>
          </p:cNvPr>
          <p:cNvSpPr txBox="1"/>
          <p:nvPr/>
        </p:nvSpPr>
        <p:spPr>
          <a:xfrm>
            <a:off x="415419" y="538799"/>
            <a:ext cx="954107" cy="276999"/>
          </a:xfrm>
          <a:prstGeom prst="rect">
            <a:avLst/>
          </a:prstGeom>
          <a:noFill/>
        </p:spPr>
        <p:txBody>
          <a:bodyPr wrap="none" rtlCol="0">
            <a:spAutoFit/>
          </a:bodyPr>
          <a:lstStyle/>
          <a:p>
            <a:r>
              <a:rPr kumimoji="1" lang="ja-JP" altLang="en-US" sz="1200" b="1" dirty="0"/>
              <a:t>●更新履歴</a:t>
            </a:r>
          </a:p>
        </p:txBody>
      </p:sp>
      <p:graphicFrame>
        <p:nvGraphicFramePr>
          <p:cNvPr id="6" name="表 5">
            <a:extLst>
              <a:ext uri="{FF2B5EF4-FFF2-40B4-BE49-F238E27FC236}">
                <a16:creationId xmlns:a16="http://schemas.microsoft.com/office/drawing/2014/main" id="{32EF4917-971B-4D37-9127-DFA1F2480B6C}"/>
              </a:ext>
            </a:extLst>
          </p:cNvPr>
          <p:cNvGraphicFramePr>
            <a:graphicFrameLocks noGrp="1"/>
          </p:cNvGraphicFramePr>
          <p:nvPr>
            <p:extLst>
              <p:ext uri="{D42A27DB-BD31-4B8C-83A1-F6EECF244321}">
                <p14:modId xmlns:p14="http://schemas.microsoft.com/office/powerpoint/2010/main" val="4108767790"/>
              </p:ext>
            </p:extLst>
          </p:nvPr>
        </p:nvGraphicFramePr>
        <p:xfrm>
          <a:off x="599845" y="969361"/>
          <a:ext cx="6081574" cy="2042160"/>
        </p:xfrm>
        <a:graphic>
          <a:graphicData uri="http://schemas.openxmlformats.org/drawingml/2006/table">
            <a:tbl>
              <a:tblPr firstRow="1" bandRow="1">
                <a:tableStyleId>{5C22544A-7EE6-4342-B048-85BDC9FD1C3A}</a:tableStyleId>
              </a:tblPr>
              <a:tblGrid>
                <a:gridCol w="713105">
                  <a:extLst>
                    <a:ext uri="{9D8B030D-6E8A-4147-A177-3AD203B41FA5}">
                      <a16:colId xmlns:a16="http://schemas.microsoft.com/office/drawing/2014/main" val="2274898723"/>
                    </a:ext>
                  </a:extLst>
                </a:gridCol>
                <a:gridCol w="2763064">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125962">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2019.12.19</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kumimoji="1" lang="ja-JP" altLang="en-US" sz="800" dirty="0"/>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endParaRPr kumimoji="1" lang="ja-JP" altLang="en-US" sz="800" dirty="0"/>
                    </a:p>
                  </a:txBody>
                  <a:tcPr/>
                </a:tc>
                <a:tc>
                  <a:txBody>
                    <a:bodyPr/>
                    <a:lstStyle/>
                    <a:p>
                      <a:endParaRPr kumimoji="1" lang="en-US" altLang="ja-JP" sz="800" b="0" dirty="0"/>
                    </a:p>
                  </a:txBody>
                  <a:tcPr/>
                </a:tc>
                <a:tc>
                  <a:txBody>
                    <a:bodyPr/>
                    <a:lstStyle/>
                    <a:p>
                      <a:endParaRPr kumimoji="1" lang="en-US" altLang="ja-JP" sz="800" dirty="0"/>
                    </a:p>
                    <a:p>
                      <a:endParaRPr kumimoji="1" lang="en-US" altLang="ja-JP" sz="800" dirty="0"/>
                    </a:p>
                  </a:txBody>
                  <a:tcPr/>
                </a:tc>
                <a:extLst>
                  <a:ext uri="{0D108BD9-81ED-4DB2-BD59-A6C34878D82A}">
                    <a16:rowId xmlns:a16="http://schemas.microsoft.com/office/drawing/2014/main" val="3688661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41281198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図 23" descr="おもちゃ が含まれている画像&#10;&#10;自動的に生成された説明">
            <a:extLst>
              <a:ext uri="{FF2B5EF4-FFF2-40B4-BE49-F238E27FC236}">
                <a16:creationId xmlns:a16="http://schemas.microsoft.com/office/drawing/2014/main" id="{EA83DA04-3970-4F14-A884-DDBACB33D7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303" y="1082872"/>
            <a:ext cx="2624972" cy="4719117"/>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107996" cy="276999"/>
          </a:xfrm>
          <a:prstGeom prst="rect">
            <a:avLst/>
          </a:prstGeom>
          <a:noFill/>
        </p:spPr>
        <p:txBody>
          <a:bodyPr wrap="none" rtlCol="0">
            <a:spAutoFit/>
          </a:bodyPr>
          <a:lstStyle/>
          <a:p>
            <a:r>
              <a:rPr kumimoji="1" lang="ja-JP" altLang="en-US" sz="1200" b="1" dirty="0">
                <a:latin typeface="+mn-ea"/>
              </a:rPr>
              <a:t>●脱衣所画面</a:t>
            </a:r>
            <a:endParaRPr kumimoji="1" lang="en-US" altLang="ja-JP" sz="12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10</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graphicFrame>
        <p:nvGraphicFramePr>
          <p:cNvPr id="25" name="表 69">
            <a:extLst>
              <a:ext uri="{FF2B5EF4-FFF2-40B4-BE49-F238E27FC236}">
                <a16:creationId xmlns:a16="http://schemas.microsoft.com/office/drawing/2014/main" id="{8314A3E5-78EA-40A8-BE25-137D57946B80}"/>
              </a:ext>
            </a:extLst>
          </p:cNvPr>
          <p:cNvGraphicFramePr>
            <a:graphicFrameLocks noGrp="1"/>
          </p:cNvGraphicFramePr>
          <p:nvPr>
            <p:extLst>
              <p:ext uri="{D42A27DB-BD31-4B8C-83A1-F6EECF244321}">
                <p14:modId xmlns:p14="http://schemas.microsoft.com/office/powerpoint/2010/main" val="3791078189"/>
              </p:ext>
            </p:extLst>
          </p:nvPr>
        </p:nvGraphicFramePr>
        <p:xfrm>
          <a:off x="3912577" y="1129723"/>
          <a:ext cx="5063364" cy="1734452"/>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en-US" altLang="ja-JP" sz="1100" dirty="0"/>
                        <a:t>SKIP</a:t>
                      </a:r>
                      <a:r>
                        <a:rPr kumimoji="1" lang="ja-JP" altLang="en-US" sz="1100" dirty="0"/>
                        <a:t>ボタン</a:t>
                      </a:r>
                    </a:p>
                  </a:txBody>
                  <a:tcPr/>
                </a:tc>
                <a:tc>
                  <a:txBody>
                    <a:bodyPr/>
                    <a:lstStyle/>
                    <a:p>
                      <a:r>
                        <a:rPr kumimoji="1" lang="ja-JP" altLang="en-US" sz="1100" dirty="0"/>
                        <a:t>タップでおさわり画面に遷移させる</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キャラ</a:t>
                      </a:r>
                    </a:p>
                  </a:txBody>
                  <a:tcPr/>
                </a:tc>
                <a:tc>
                  <a:txBody>
                    <a:bodyPr/>
                    <a:lstStyle/>
                    <a:p>
                      <a:r>
                        <a:rPr kumimoji="1" lang="en-US" altLang="ja-JP" sz="1100" dirty="0"/>
                        <a:t>3D</a:t>
                      </a:r>
                      <a:r>
                        <a:rPr kumimoji="1" lang="ja-JP" altLang="en-US" sz="1100" dirty="0"/>
                        <a:t>の</a:t>
                      </a:r>
                      <a:r>
                        <a:rPr kumimoji="1" lang="en-US" altLang="ja-JP" sz="1100" dirty="0"/>
                        <a:t>MVP</a:t>
                      </a:r>
                      <a:r>
                        <a:rPr kumimoji="1" lang="ja-JP" altLang="en-US" sz="1100" dirty="0"/>
                        <a:t>キャラを表示させる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好感度バー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上昇値に合わせてバーが伸びる。</a:t>
                      </a:r>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好感度</a:t>
                      </a:r>
                      <a:endParaRPr kumimoji="1" lang="en-US" altLang="ja-JP" sz="1100" dirty="0"/>
                    </a:p>
                    <a:p>
                      <a:r>
                        <a:rPr kumimoji="1" lang="ja-JP" altLang="en-US" sz="1100" dirty="0"/>
                        <a:t>テキスト</a:t>
                      </a:r>
                      <a:endParaRPr kumimoji="1" lang="en-US" altLang="ja-JP" sz="1100" dirty="0"/>
                    </a:p>
                  </a:txBody>
                  <a:tcPr/>
                </a:tc>
                <a:tc>
                  <a:txBody>
                    <a:bodyPr/>
                    <a:lstStyle/>
                    <a:p>
                      <a:r>
                        <a:rPr kumimoji="1" lang="en-US" altLang="ja-JP" sz="1100" b="0" dirty="0"/>
                        <a:t>0</a:t>
                      </a:r>
                      <a:r>
                        <a:rPr kumimoji="1" lang="ja-JP" altLang="en-US" sz="1100" b="0" dirty="0"/>
                        <a:t>～</a:t>
                      </a:r>
                      <a:r>
                        <a:rPr kumimoji="1" lang="en-US" altLang="ja-JP" sz="1100" b="0" dirty="0"/>
                        <a:t>149</a:t>
                      </a:r>
                      <a:r>
                        <a:rPr kumimoji="1" lang="ja-JP" altLang="en-US" sz="1100" b="0" dirty="0"/>
                        <a:t>の時は好感度上昇</a:t>
                      </a:r>
                      <a:endParaRPr kumimoji="1" lang="en-US" altLang="ja-JP" sz="1100" b="0" dirty="0"/>
                    </a:p>
                    <a:p>
                      <a:r>
                        <a:rPr kumimoji="1" lang="en-US" altLang="ja-JP" sz="1100" b="0" dirty="0"/>
                        <a:t>150</a:t>
                      </a:r>
                      <a:r>
                        <a:rPr kumimoji="1" lang="ja-JP" altLang="en-US" sz="1100" b="0" dirty="0"/>
                        <a:t>の時は好感度最大　と表示させる。</a:t>
                      </a:r>
                      <a:endParaRPr kumimoji="1" lang="en-US" altLang="ja-JP" sz="1100" b="0" dirty="0"/>
                    </a:p>
                  </a:txBody>
                  <a:tcPr/>
                </a:tc>
                <a:extLst>
                  <a:ext uri="{0D108BD9-81ED-4DB2-BD59-A6C34878D82A}">
                    <a16:rowId xmlns:a16="http://schemas.microsoft.com/office/drawing/2014/main" val="3027198919"/>
                  </a:ext>
                </a:extLst>
              </a:tr>
            </a:tbl>
          </a:graphicData>
        </a:graphic>
      </p:graphicFrame>
      <p:sp>
        <p:nvSpPr>
          <p:cNvPr id="26" name="テキスト ボックス 25">
            <a:extLst>
              <a:ext uri="{FF2B5EF4-FFF2-40B4-BE49-F238E27FC236}">
                <a16:creationId xmlns:a16="http://schemas.microsoft.com/office/drawing/2014/main" id="{14903E1A-07F4-4C59-9F6D-080A555429E1}"/>
              </a:ext>
            </a:extLst>
          </p:cNvPr>
          <p:cNvSpPr txBox="1"/>
          <p:nvPr/>
        </p:nvSpPr>
        <p:spPr>
          <a:xfrm>
            <a:off x="3430588" y="948634"/>
            <a:ext cx="325730" cy="261610"/>
          </a:xfrm>
          <a:prstGeom prst="rect">
            <a:avLst/>
          </a:prstGeom>
          <a:noFill/>
        </p:spPr>
        <p:txBody>
          <a:bodyPr wrap="square" rtlCol="0">
            <a:spAutoFit/>
          </a:bodyPr>
          <a:lstStyle/>
          <a:p>
            <a:r>
              <a:rPr kumimoji="1" lang="ja-JP" altLang="en-US" sz="1100" dirty="0">
                <a:latin typeface="+mn-ea"/>
              </a:rPr>
              <a:t>１</a:t>
            </a:r>
          </a:p>
        </p:txBody>
      </p:sp>
      <p:cxnSp>
        <p:nvCxnSpPr>
          <p:cNvPr id="27" name="直線コネクタ 26">
            <a:extLst>
              <a:ext uri="{FF2B5EF4-FFF2-40B4-BE49-F238E27FC236}">
                <a16:creationId xmlns:a16="http://schemas.microsoft.com/office/drawing/2014/main" id="{B8CDE7B9-0B03-49D6-9FC3-B4907EDED492}"/>
              </a:ext>
            </a:extLst>
          </p:cNvPr>
          <p:cNvCxnSpPr>
            <a:cxnSpLocks/>
            <a:stCxn id="26" idx="1"/>
          </p:cNvCxnSpPr>
          <p:nvPr/>
        </p:nvCxnSpPr>
        <p:spPr>
          <a:xfrm flipH="1">
            <a:off x="3086100" y="1079439"/>
            <a:ext cx="344488" cy="20072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55D1E9AB-C3D7-43F5-A184-129A1808E899}"/>
              </a:ext>
            </a:extLst>
          </p:cNvPr>
          <p:cNvSpPr txBox="1"/>
          <p:nvPr/>
        </p:nvSpPr>
        <p:spPr>
          <a:xfrm>
            <a:off x="3430588" y="2123784"/>
            <a:ext cx="272832" cy="261610"/>
          </a:xfrm>
          <a:prstGeom prst="rect">
            <a:avLst/>
          </a:prstGeom>
          <a:noFill/>
        </p:spPr>
        <p:txBody>
          <a:bodyPr wrap="none" rtlCol="0">
            <a:spAutoFit/>
          </a:bodyPr>
          <a:lstStyle/>
          <a:p>
            <a:r>
              <a:rPr kumimoji="1" lang="en-US" altLang="ja-JP" sz="1100" dirty="0">
                <a:latin typeface="+mn-ea"/>
              </a:rPr>
              <a:t>2</a:t>
            </a:r>
            <a:endParaRPr kumimoji="1" lang="ja-JP" altLang="en-US" sz="1100" dirty="0">
              <a:latin typeface="+mn-ea"/>
            </a:endParaRPr>
          </a:p>
        </p:txBody>
      </p:sp>
      <p:cxnSp>
        <p:nvCxnSpPr>
          <p:cNvPr id="30" name="直線コネクタ 29">
            <a:extLst>
              <a:ext uri="{FF2B5EF4-FFF2-40B4-BE49-F238E27FC236}">
                <a16:creationId xmlns:a16="http://schemas.microsoft.com/office/drawing/2014/main" id="{10C78434-D639-4AB8-9EE9-E3D31C28DE59}"/>
              </a:ext>
            </a:extLst>
          </p:cNvPr>
          <p:cNvCxnSpPr>
            <a:cxnSpLocks/>
            <a:stCxn id="29" idx="1"/>
          </p:cNvCxnSpPr>
          <p:nvPr/>
        </p:nvCxnSpPr>
        <p:spPr>
          <a:xfrm flipH="1">
            <a:off x="3086100" y="2254589"/>
            <a:ext cx="344488"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5A0294C5-3D2D-418B-ADB6-68F4352D24DF}"/>
              </a:ext>
            </a:extLst>
          </p:cNvPr>
          <p:cNvSpPr txBox="1"/>
          <p:nvPr/>
        </p:nvSpPr>
        <p:spPr>
          <a:xfrm>
            <a:off x="3438901" y="2652468"/>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cxnSp>
        <p:nvCxnSpPr>
          <p:cNvPr id="35" name="直線コネクタ 34">
            <a:extLst>
              <a:ext uri="{FF2B5EF4-FFF2-40B4-BE49-F238E27FC236}">
                <a16:creationId xmlns:a16="http://schemas.microsoft.com/office/drawing/2014/main" id="{10A8C277-C4AD-4621-884A-A943703481F0}"/>
              </a:ext>
            </a:extLst>
          </p:cNvPr>
          <p:cNvCxnSpPr>
            <a:cxnSpLocks/>
            <a:stCxn id="32" idx="1"/>
          </p:cNvCxnSpPr>
          <p:nvPr/>
        </p:nvCxnSpPr>
        <p:spPr>
          <a:xfrm flipH="1">
            <a:off x="1986742" y="2783273"/>
            <a:ext cx="1452159" cy="5156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26CC8959-DF6E-4DB5-96E9-EBE845A45ECE}"/>
              </a:ext>
            </a:extLst>
          </p:cNvPr>
          <p:cNvSpPr txBox="1"/>
          <p:nvPr/>
        </p:nvSpPr>
        <p:spPr>
          <a:xfrm>
            <a:off x="238487" y="1129723"/>
            <a:ext cx="272832"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39" name="直線コネクタ 38">
            <a:extLst>
              <a:ext uri="{FF2B5EF4-FFF2-40B4-BE49-F238E27FC236}">
                <a16:creationId xmlns:a16="http://schemas.microsoft.com/office/drawing/2014/main" id="{12192050-B91D-4D51-9404-9610CE87C19E}"/>
              </a:ext>
            </a:extLst>
          </p:cNvPr>
          <p:cNvCxnSpPr>
            <a:cxnSpLocks/>
            <a:stCxn id="38" idx="3"/>
          </p:cNvCxnSpPr>
          <p:nvPr/>
        </p:nvCxnSpPr>
        <p:spPr>
          <a:xfrm>
            <a:off x="511319" y="1260528"/>
            <a:ext cx="685714" cy="196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60A84961-3729-4971-A88A-B2F642D60992}"/>
              </a:ext>
            </a:extLst>
          </p:cNvPr>
          <p:cNvSpPr txBox="1"/>
          <p:nvPr/>
        </p:nvSpPr>
        <p:spPr>
          <a:xfrm>
            <a:off x="238487" y="1482656"/>
            <a:ext cx="272832"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42" name="直線コネクタ 41">
            <a:extLst>
              <a:ext uri="{FF2B5EF4-FFF2-40B4-BE49-F238E27FC236}">
                <a16:creationId xmlns:a16="http://schemas.microsoft.com/office/drawing/2014/main" id="{3562EB76-732D-424E-9599-0638E7B2525C}"/>
              </a:ext>
            </a:extLst>
          </p:cNvPr>
          <p:cNvCxnSpPr>
            <a:cxnSpLocks/>
            <a:stCxn id="41" idx="3"/>
          </p:cNvCxnSpPr>
          <p:nvPr/>
        </p:nvCxnSpPr>
        <p:spPr>
          <a:xfrm>
            <a:off x="511319" y="1613461"/>
            <a:ext cx="685714" cy="196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739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720343" cy="276999"/>
          </a:xfrm>
          <a:prstGeom prst="rect">
            <a:avLst/>
          </a:prstGeom>
          <a:noFill/>
        </p:spPr>
        <p:txBody>
          <a:bodyPr wrap="none" rtlCol="0">
            <a:spAutoFit/>
          </a:bodyPr>
          <a:lstStyle/>
          <a:p>
            <a:r>
              <a:rPr kumimoji="1" lang="ja-JP" altLang="en-US" sz="1200" b="1" dirty="0">
                <a:latin typeface="+mn-ea"/>
              </a:rPr>
              <a:t>●おさわり画面</a:t>
            </a:r>
            <a:r>
              <a:rPr kumimoji="1" lang="en-US" altLang="ja-JP" sz="1200" b="1" dirty="0">
                <a:latin typeface="+mn-ea"/>
              </a:rPr>
              <a:t>(</a:t>
            </a:r>
            <a:r>
              <a:rPr kumimoji="1" lang="ja-JP" altLang="en-US" sz="1200" b="1" dirty="0">
                <a:latin typeface="+mn-ea"/>
              </a:rPr>
              <a:t>抽選</a:t>
            </a:r>
            <a:r>
              <a:rPr kumimoji="1" lang="en-US" altLang="ja-JP" sz="1200" b="1" dirty="0">
                <a:latin typeface="+mn-ea"/>
              </a:rPr>
              <a:t>)</a:t>
            </a: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11</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graphicFrame>
        <p:nvGraphicFramePr>
          <p:cNvPr id="25" name="表 69">
            <a:extLst>
              <a:ext uri="{FF2B5EF4-FFF2-40B4-BE49-F238E27FC236}">
                <a16:creationId xmlns:a16="http://schemas.microsoft.com/office/drawing/2014/main" id="{8314A3E5-78EA-40A8-BE25-137D57946B80}"/>
              </a:ext>
            </a:extLst>
          </p:cNvPr>
          <p:cNvGraphicFramePr>
            <a:graphicFrameLocks noGrp="1"/>
          </p:cNvGraphicFramePr>
          <p:nvPr>
            <p:extLst>
              <p:ext uri="{D42A27DB-BD31-4B8C-83A1-F6EECF244321}">
                <p14:modId xmlns:p14="http://schemas.microsoft.com/office/powerpoint/2010/main" val="2831222138"/>
              </p:ext>
            </p:extLst>
          </p:nvPr>
        </p:nvGraphicFramePr>
        <p:xfrm>
          <a:off x="3912577" y="1129723"/>
          <a:ext cx="5063364" cy="2325729"/>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背景</a:t>
                      </a:r>
                    </a:p>
                  </a:txBody>
                  <a:tcPr/>
                </a:tc>
                <a:tc>
                  <a:txBody>
                    <a:bodyPr/>
                    <a:lstStyle/>
                    <a:p>
                      <a:r>
                        <a:rPr kumimoji="1" lang="ja-JP" altLang="en-US" sz="1100" dirty="0"/>
                        <a:t>お風呂</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キャラ</a:t>
                      </a:r>
                    </a:p>
                  </a:txBody>
                  <a:tcPr/>
                </a:tc>
                <a:tc>
                  <a:txBody>
                    <a:bodyPr/>
                    <a:lstStyle/>
                    <a:p>
                      <a:r>
                        <a:rPr kumimoji="1" lang="en-US" altLang="ja-JP" sz="1100" dirty="0"/>
                        <a:t>3D</a:t>
                      </a:r>
                      <a:r>
                        <a:rPr kumimoji="1" lang="ja-JP" altLang="en-US" sz="1100" dirty="0"/>
                        <a:t>の</a:t>
                      </a:r>
                      <a:r>
                        <a:rPr kumimoji="1" lang="en-US" altLang="ja-JP" sz="1100" dirty="0"/>
                        <a:t>MVP</a:t>
                      </a:r>
                      <a:r>
                        <a:rPr kumimoji="1" lang="ja-JP" altLang="en-US" sz="1100" dirty="0"/>
                        <a:t>キャラを表示させる</a:t>
                      </a:r>
                      <a:endParaRPr kumimoji="1" lang="en-US" altLang="ja-JP" sz="1100" dirty="0"/>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抽選箱</a:t>
                      </a:r>
                    </a:p>
                  </a:txBody>
                  <a:tcPr/>
                </a:tc>
                <a:tc>
                  <a:txBody>
                    <a:bodyPr/>
                    <a:lstStyle/>
                    <a:p>
                      <a:r>
                        <a:rPr kumimoji="1" lang="ja-JP" altLang="en-US" sz="1100" dirty="0"/>
                        <a:t>中身が見えなければ可</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提供割合</a:t>
                      </a:r>
                      <a:endParaRPr kumimoji="1" lang="en-US" altLang="ja-JP" sz="1100" dirty="0"/>
                    </a:p>
                    <a:p>
                      <a:r>
                        <a:rPr kumimoji="1" lang="ja-JP" altLang="en-US" sz="1100" dirty="0"/>
                        <a:t>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タップでガチャと共通の提供割合ダイアログを表示させる。</a:t>
                      </a:r>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くじ</a:t>
                      </a:r>
                      <a:endParaRPr kumimoji="1" lang="en-US" altLang="ja-JP" sz="1100" dirty="0"/>
                    </a:p>
                  </a:txBody>
                  <a:tcPr/>
                </a:tc>
                <a:tc>
                  <a:txBody>
                    <a:bodyPr/>
                    <a:lstStyle/>
                    <a:p>
                      <a:r>
                        <a:rPr kumimoji="1" lang="ja-JP" altLang="en-US" sz="1100" b="0" dirty="0"/>
                        <a:t>三角くじ風。</a:t>
                      </a:r>
                      <a:endParaRPr kumimoji="1" lang="en-US" altLang="ja-JP" sz="1100" b="0" dirty="0"/>
                    </a:p>
                    <a:p>
                      <a:r>
                        <a:rPr kumimoji="1" lang="en-US" altLang="ja-JP" sz="1100" b="0" dirty="0"/>
                        <a:t>TR</a:t>
                      </a:r>
                      <a:r>
                        <a:rPr kumimoji="1" lang="ja-JP" altLang="en-US" sz="1100" b="0" dirty="0"/>
                        <a:t>カードの場合は特別なデザインにしたい。</a:t>
                      </a:r>
                      <a:endParaRPr kumimoji="1" lang="en-US" altLang="ja-JP" sz="1100" b="0" dirty="0"/>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画面タイトル</a:t>
                      </a:r>
                      <a:endParaRPr kumimoji="1" lang="en-US" altLang="ja-JP" sz="1100" dirty="0"/>
                    </a:p>
                  </a:txBody>
                  <a:tcPr/>
                </a:tc>
                <a:tc>
                  <a:txBody>
                    <a:bodyPr/>
                    <a:lstStyle/>
                    <a:p>
                      <a:r>
                        <a:rPr kumimoji="1" lang="ja-JP" altLang="en-US" sz="1100" b="0" dirty="0"/>
                        <a:t>好感度が最大の時のみ表示させる。</a:t>
                      </a:r>
                      <a:endParaRPr kumimoji="1" lang="en-US" altLang="ja-JP" sz="1100" b="0" dirty="0"/>
                    </a:p>
                    <a:p>
                      <a:r>
                        <a:rPr kumimoji="1" lang="ja-JP" altLang="en-US" sz="1100" b="0" dirty="0"/>
                        <a:t>左図の通り。</a:t>
                      </a:r>
                      <a:endParaRPr kumimoji="1" lang="en-US" altLang="ja-JP" sz="1100" b="0" dirty="0"/>
                    </a:p>
                  </a:txBody>
                  <a:tcPr/>
                </a:tc>
                <a:extLst>
                  <a:ext uri="{0D108BD9-81ED-4DB2-BD59-A6C34878D82A}">
                    <a16:rowId xmlns:a16="http://schemas.microsoft.com/office/drawing/2014/main" val="1581921504"/>
                  </a:ext>
                </a:extLst>
              </a:tr>
            </a:tbl>
          </a:graphicData>
        </a:graphic>
      </p:graphicFrame>
      <p:sp>
        <p:nvSpPr>
          <p:cNvPr id="26" name="テキスト ボックス 25">
            <a:extLst>
              <a:ext uri="{FF2B5EF4-FFF2-40B4-BE49-F238E27FC236}">
                <a16:creationId xmlns:a16="http://schemas.microsoft.com/office/drawing/2014/main" id="{14903E1A-07F4-4C59-9F6D-080A555429E1}"/>
              </a:ext>
            </a:extLst>
          </p:cNvPr>
          <p:cNvSpPr txBox="1"/>
          <p:nvPr/>
        </p:nvSpPr>
        <p:spPr>
          <a:xfrm>
            <a:off x="3430588" y="948634"/>
            <a:ext cx="325730" cy="261610"/>
          </a:xfrm>
          <a:prstGeom prst="rect">
            <a:avLst/>
          </a:prstGeom>
          <a:noFill/>
        </p:spPr>
        <p:txBody>
          <a:bodyPr wrap="square" rtlCol="0">
            <a:spAutoFit/>
          </a:bodyPr>
          <a:lstStyle/>
          <a:p>
            <a:endParaRPr kumimoji="1" lang="ja-JP" altLang="en-US" sz="1100" dirty="0">
              <a:latin typeface="+mn-ea"/>
            </a:endParaRPr>
          </a:p>
        </p:txBody>
      </p:sp>
      <p:sp>
        <p:nvSpPr>
          <p:cNvPr id="29" name="テキスト ボックス 28">
            <a:extLst>
              <a:ext uri="{FF2B5EF4-FFF2-40B4-BE49-F238E27FC236}">
                <a16:creationId xmlns:a16="http://schemas.microsoft.com/office/drawing/2014/main" id="{55D1E9AB-C3D7-43F5-A184-129A1808E899}"/>
              </a:ext>
            </a:extLst>
          </p:cNvPr>
          <p:cNvSpPr txBox="1"/>
          <p:nvPr/>
        </p:nvSpPr>
        <p:spPr>
          <a:xfrm>
            <a:off x="3430588" y="1726645"/>
            <a:ext cx="272832" cy="261610"/>
          </a:xfrm>
          <a:prstGeom prst="rect">
            <a:avLst/>
          </a:prstGeom>
          <a:noFill/>
        </p:spPr>
        <p:txBody>
          <a:bodyPr wrap="none" rtlCol="0">
            <a:spAutoFit/>
          </a:bodyPr>
          <a:lstStyle/>
          <a:p>
            <a:r>
              <a:rPr kumimoji="1" lang="en-US" altLang="ja-JP" sz="1100" dirty="0">
                <a:latin typeface="+mn-ea"/>
              </a:rPr>
              <a:t>1</a:t>
            </a:r>
            <a:endParaRPr kumimoji="1" lang="ja-JP" altLang="en-US" sz="1100" dirty="0">
              <a:latin typeface="+mn-ea"/>
            </a:endParaRPr>
          </a:p>
        </p:txBody>
      </p:sp>
      <p:cxnSp>
        <p:nvCxnSpPr>
          <p:cNvPr id="30" name="直線コネクタ 29">
            <a:extLst>
              <a:ext uri="{FF2B5EF4-FFF2-40B4-BE49-F238E27FC236}">
                <a16:creationId xmlns:a16="http://schemas.microsoft.com/office/drawing/2014/main" id="{10C78434-D639-4AB8-9EE9-E3D31C28DE59}"/>
              </a:ext>
            </a:extLst>
          </p:cNvPr>
          <p:cNvCxnSpPr>
            <a:cxnSpLocks/>
            <a:stCxn id="29" idx="1"/>
          </p:cNvCxnSpPr>
          <p:nvPr/>
        </p:nvCxnSpPr>
        <p:spPr>
          <a:xfrm flipH="1">
            <a:off x="3086100" y="1857450"/>
            <a:ext cx="344488"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5A0294C5-3D2D-418B-ADB6-68F4352D24DF}"/>
              </a:ext>
            </a:extLst>
          </p:cNvPr>
          <p:cNvSpPr txBox="1"/>
          <p:nvPr/>
        </p:nvSpPr>
        <p:spPr>
          <a:xfrm>
            <a:off x="3438901" y="2255329"/>
            <a:ext cx="272832" cy="261610"/>
          </a:xfrm>
          <a:prstGeom prst="rect">
            <a:avLst/>
          </a:prstGeom>
          <a:noFill/>
        </p:spPr>
        <p:txBody>
          <a:bodyPr wrap="none" rtlCol="0">
            <a:spAutoFit/>
          </a:bodyPr>
          <a:lstStyle/>
          <a:p>
            <a:r>
              <a:rPr kumimoji="1" lang="en-US" altLang="ja-JP" sz="1100" dirty="0">
                <a:latin typeface="+mn-ea"/>
              </a:rPr>
              <a:t>2</a:t>
            </a:r>
            <a:endParaRPr kumimoji="1" lang="ja-JP" altLang="en-US" sz="1100" dirty="0">
              <a:latin typeface="+mn-ea"/>
            </a:endParaRPr>
          </a:p>
        </p:txBody>
      </p:sp>
      <p:cxnSp>
        <p:nvCxnSpPr>
          <p:cNvPr id="35" name="直線コネクタ 34">
            <a:extLst>
              <a:ext uri="{FF2B5EF4-FFF2-40B4-BE49-F238E27FC236}">
                <a16:creationId xmlns:a16="http://schemas.microsoft.com/office/drawing/2014/main" id="{10A8C277-C4AD-4621-884A-A943703481F0}"/>
              </a:ext>
            </a:extLst>
          </p:cNvPr>
          <p:cNvCxnSpPr>
            <a:cxnSpLocks/>
            <a:stCxn id="32" idx="1"/>
          </p:cNvCxnSpPr>
          <p:nvPr/>
        </p:nvCxnSpPr>
        <p:spPr>
          <a:xfrm flipH="1">
            <a:off x="1986743" y="2386134"/>
            <a:ext cx="1452158" cy="5156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26CC8959-DF6E-4DB5-96E9-EBE845A45ECE}"/>
              </a:ext>
            </a:extLst>
          </p:cNvPr>
          <p:cNvSpPr txBox="1"/>
          <p:nvPr/>
        </p:nvSpPr>
        <p:spPr>
          <a:xfrm>
            <a:off x="238487" y="5365109"/>
            <a:ext cx="272832"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39" name="直線コネクタ 38">
            <a:extLst>
              <a:ext uri="{FF2B5EF4-FFF2-40B4-BE49-F238E27FC236}">
                <a16:creationId xmlns:a16="http://schemas.microsoft.com/office/drawing/2014/main" id="{12192050-B91D-4D51-9404-9610CE87C19E}"/>
              </a:ext>
            </a:extLst>
          </p:cNvPr>
          <p:cNvCxnSpPr>
            <a:cxnSpLocks/>
            <a:stCxn id="38" idx="3"/>
          </p:cNvCxnSpPr>
          <p:nvPr/>
        </p:nvCxnSpPr>
        <p:spPr>
          <a:xfrm>
            <a:off x="511319" y="5495914"/>
            <a:ext cx="685714" cy="196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60A84961-3729-4971-A88A-B2F642D60992}"/>
              </a:ext>
            </a:extLst>
          </p:cNvPr>
          <p:cNvSpPr txBox="1"/>
          <p:nvPr/>
        </p:nvSpPr>
        <p:spPr>
          <a:xfrm>
            <a:off x="238487" y="4242482"/>
            <a:ext cx="272832"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42" name="直線コネクタ 41">
            <a:extLst>
              <a:ext uri="{FF2B5EF4-FFF2-40B4-BE49-F238E27FC236}">
                <a16:creationId xmlns:a16="http://schemas.microsoft.com/office/drawing/2014/main" id="{3562EB76-732D-424E-9599-0638E7B2525C}"/>
              </a:ext>
            </a:extLst>
          </p:cNvPr>
          <p:cNvCxnSpPr>
            <a:cxnSpLocks/>
            <a:stCxn id="41" idx="3"/>
          </p:cNvCxnSpPr>
          <p:nvPr/>
        </p:nvCxnSpPr>
        <p:spPr>
          <a:xfrm>
            <a:off x="511319" y="4373287"/>
            <a:ext cx="685714" cy="196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1" name="二等辺三角形 30">
            <a:extLst>
              <a:ext uri="{FF2B5EF4-FFF2-40B4-BE49-F238E27FC236}">
                <a16:creationId xmlns:a16="http://schemas.microsoft.com/office/drawing/2014/main" id="{A51E51B1-A093-4FAF-A07E-A3A3CA8D981D}"/>
              </a:ext>
            </a:extLst>
          </p:cNvPr>
          <p:cNvSpPr/>
          <p:nvPr/>
        </p:nvSpPr>
        <p:spPr>
          <a:xfrm rot="18900000">
            <a:off x="1573858" y="3198670"/>
            <a:ext cx="400050" cy="202006"/>
          </a:xfrm>
          <a:prstGeom prst="triangle">
            <a:avLst/>
          </a:prstGeom>
          <a:solidFill>
            <a:srgbClr val="FFCCCC"/>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テキスト ボックス 32">
            <a:extLst>
              <a:ext uri="{FF2B5EF4-FFF2-40B4-BE49-F238E27FC236}">
                <a16:creationId xmlns:a16="http://schemas.microsoft.com/office/drawing/2014/main" id="{FAD83367-D405-401A-9BED-4E6F5FCD2815}"/>
              </a:ext>
            </a:extLst>
          </p:cNvPr>
          <p:cNvSpPr txBox="1"/>
          <p:nvPr/>
        </p:nvSpPr>
        <p:spPr>
          <a:xfrm>
            <a:off x="3432666" y="2718468"/>
            <a:ext cx="272832"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34" name="直線コネクタ 33">
            <a:extLst>
              <a:ext uri="{FF2B5EF4-FFF2-40B4-BE49-F238E27FC236}">
                <a16:creationId xmlns:a16="http://schemas.microsoft.com/office/drawing/2014/main" id="{B5C653B0-4A8F-4750-B3FB-FF0879FFE071}"/>
              </a:ext>
            </a:extLst>
          </p:cNvPr>
          <p:cNvCxnSpPr>
            <a:cxnSpLocks/>
            <a:stCxn id="33" idx="1"/>
            <a:endCxn id="31" idx="3"/>
          </p:cNvCxnSpPr>
          <p:nvPr/>
        </p:nvCxnSpPr>
        <p:spPr>
          <a:xfrm flipH="1">
            <a:off x="1845303" y="2849273"/>
            <a:ext cx="1587363" cy="52182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pic>
        <p:nvPicPr>
          <p:cNvPr id="4" name="図 3">
            <a:extLst>
              <a:ext uri="{FF2B5EF4-FFF2-40B4-BE49-F238E27FC236}">
                <a16:creationId xmlns:a16="http://schemas.microsoft.com/office/drawing/2014/main" id="{F1A6217C-4DA5-40D0-AE40-A005EF94BE8D}"/>
              </a:ext>
            </a:extLst>
          </p:cNvPr>
          <p:cNvPicPr>
            <a:picLocks noChangeAspect="1"/>
          </p:cNvPicPr>
          <p:nvPr/>
        </p:nvPicPr>
        <p:blipFill>
          <a:blip r:embed="rId2"/>
          <a:stretch>
            <a:fillRect/>
          </a:stretch>
        </p:blipFill>
        <p:spPr>
          <a:xfrm>
            <a:off x="4069742" y="3539484"/>
            <a:ext cx="1641594" cy="2948253"/>
          </a:xfrm>
          <a:prstGeom prst="rect">
            <a:avLst/>
          </a:prstGeom>
        </p:spPr>
      </p:pic>
      <p:sp>
        <p:nvSpPr>
          <p:cNvPr id="22" name="テキスト ボックス 21">
            <a:extLst>
              <a:ext uri="{FF2B5EF4-FFF2-40B4-BE49-F238E27FC236}">
                <a16:creationId xmlns:a16="http://schemas.microsoft.com/office/drawing/2014/main" id="{FED538B3-6F98-4723-80D5-F6D285829035}"/>
              </a:ext>
            </a:extLst>
          </p:cNvPr>
          <p:cNvSpPr txBox="1"/>
          <p:nvPr/>
        </p:nvSpPr>
        <p:spPr>
          <a:xfrm>
            <a:off x="737347" y="1601127"/>
            <a:ext cx="2521218" cy="461665"/>
          </a:xfrm>
          <a:prstGeom prst="rect">
            <a:avLst/>
          </a:prstGeom>
          <a:noFill/>
        </p:spPr>
        <p:txBody>
          <a:bodyPr wrap="square" rtlCol="0">
            <a:spAutoFit/>
          </a:bodyPr>
          <a:lstStyle/>
          <a:p>
            <a:pPr algn="ctr"/>
            <a:r>
              <a:rPr kumimoji="1" lang="ja-JP" altLang="en-US" sz="2400" b="1" dirty="0">
                <a:gradFill>
                  <a:gsLst>
                    <a:gs pos="0">
                      <a:srgbClr val="FFFF00"/>
                    </a:gs>
                    <a:gs pos="51000">
                      <a:srgbClr val="FF9768"/>
                    </a:gs>
                    <a:gs pos="100000">
                      <a:srgbClr val="FF6699"/>
                    </a:gs>
                  </a:gsLst>
                  <a:lin ang="5400000" scaled="1"/>
                </a:gradFill>
              </a:rPr>
              <a:t>抽選タイム！</a:t>
            </a:r>
            <a:endParaRPr kumimoji="1" lang="en-US" altLang="ja-JP" sz="2400" b="1" dirty="0">
              <a:gradFill>
                <a:gsLst>
                  <a:gs pos="0">
                    <a:srgbClr val="FFFF00"/>
                  </a:gs>
                  <a:gs pos="51000">
                    <a:srgbClr val="FF9768"/>
                  </a:gs>
                  <a:gs pos="100000">
                    <a:srgbClr val="FF6699"/>
                  </a:gs>
                </a:gsLst>
                <a:lin ang="5400000" scaled="1"/>
              </a:gradFill>
            </a:endParaRPr>
          </a:p>
        </p:txBody>
      </p:sp>
      <p:sp>
        <p:nvSpPr>
          <p:cNvPr id="23" name="テキスト ボックス 22">
            <a:extLst>
              <a:ext uri="{FF2B5EF4-FFF2-40B4-BE49-F238E27FC236}">
                <a16:creationId xmlns:a16="http://schemas.microsoft.com/office/drawing/2014/main" id="{D089343D-23BE-4EE3-81A0-DE5E7843B137}"/>
              </a:ext>
            </a:extLst>
          </p:cNvPr>
          <p:cNvSpPr txBox="1"/>
          <p:nvPr/>
        </p:nvSpPr>
        <p:spPr>
          <a:xfrm>
            <a:off x="238487" y="1646140"/>
            <a:ext cx="272832"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24" name="直線コネクタ 23">
            <a:extLst>
              <a:ext uri="{FF2B5EF4-FFF2-40B4-BE49-F238E27FC236}">
                <a16:creationId xmlns:a16="http://schemas.microsoft.com/office/drawing/2014/main" id="{D5173855-9CDF-4E49-97D3-2397685528ED}"/>
              </a:ext>
            </a:extLst>
          </p:cNvPr>
          <p:cNvCxnSpPr>
            <a:cxnSpLocks/>
            <a:stCxn id="23" idx="3"/>
          </p:cNvCxnSpPr>
          <p:nvPr/>
        </p:nvCxnSpPr>
        <p:spPr>
          <a:xfrm>
            <a:off x="511319" y="1776945"/>
            <a:ext cx="685714" cy="196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pSp>
        <p:nvGrpSpPr>
          <p:cNvPr id="2" name="グループ化 1">
            <a:extLst>
              <a:ext uri="{FF2B5EF4-FFF2-40B4-BE49-F238E27FC236}">
                <a16:creationId xmlns:a16="http://schemas.microsoft.com/office/drawing/2014/main" id="{8BB9A22F-AEDF-4959-92FD-F2DB6AFE9147}"/>
              </a:ext>
            </a:extLst>
          </p:cNvPr>
          <p:cNvGrpSpPr/>
          <p:nvPr/>
        </p:nvGrpSpPr>
        <p:grpSpPr>
          <a:xfrm>
            <a:off x="633303" y="1079439"/>
            <a:ext cx="2620107" cy="4695689"/>
            <a:chOff x="633303" y="1079439"/>
            <a:chExt cx="2620107" cy="4695689"/>
          </a:xfrm>
        </p:grpSpPr>
        <p:pic>
          <p:nvPicPr>
            <p:cNvPr id="18" name="図 17" descr="記号, テーブル, 座る, 写真 が含まれている画像&#10;&#10;自動的に生成された説明">
              <a:extLst>
                <a:ext uri="{FF2B5EF4-FFF2-40B4-BE49-F238E27FC236}">
                  <a16:creationId xmlns:a16="http://schemas.microsoft.com/office/drawing/2014/main" id="{85DAD20F-C01B-4AA7-9B73-E2A36F9E75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303" y="1079439"/>
              <a:ext cx="2620107" cy="4695689"/>
            </a:xfrm>
            <a:prstGeom prst="rect">
              <a:avLst/>
            </a:prstGeom>
          </p:spPr>
        </p:pic>
        <p:sp>
          <p:nvSpPr>
            <p:cNvPr id="27" name="正方形/長方形 26">
              <a:extLst>
                <a:ext uri="{FF2B5EF4-FFF2-40B4-BE49-F238E27FC236}">
                  <a16:creationId xmlns:a16="http://schemas.microsoft.com/office/drawing/2014/main" id="{C9EE58E0-A5E9-4611-B740-5A2EC756E96E}"/>
                </a:ext>
              </a:extLst>
            </p:cNvPr>
            <p:cNvSpPr/>
            <p:nvPr/>
          </p:nvSpPr>
          <p:spPr>
            <a:xfrm>
              <a:off x="2551290" y="1125620"/>
              <a:ext cx="610984" cy="362250"/>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28" name="正方形/長方形 27">
              <a:extLst>
                <a:ext uri="{FF2B5EF4-FFF2-40B4-BE49-F238E27FC236}">
                  <a16:creationId xmlns:a16="http://schemas.microsoft.com/office/drawing/2014/main" id="{5DC6443C-84B9-4EB3-B39E-B85EFF0091E1}"/>
                </a:ext>
              </a:extLst>
            </p:cNvPr>
            <p:cNvSpPr/>
            <p:nvPr/>
          </p:nvSpPr>
          <p:spPr>
            <a:xfrm>
              <a:off x="781267" y="1166157"/>
              <a:ext cx="466899" cy="434970"/>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dirty="0"/>
            </a:p>
          </p:txBody>
        </p:sp>
      </p:grpSp>
    </p:spTree>
    <p:extLst>
      <p:ext uri="{BB962C8B-B14F-4D97-AF65-F5344CB8AC3E}">
        <p14:creationId xmlns:p14="http://schemas.microsoft.com/office/powerpoint/2010/main" val="17165552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dirty="0">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dirty="0"/>
              <a:t>CONFIDENTIAL</a:t>
            </a:r>
            <a:endParaRPr kumimoji="1" lang="ja-JP" altLang="en-US" dirty="0"/>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2</a:t>
            </a:fld>
            <a:endParaRPr kumimoji="1" lang="ja-JP" altLang="en-US" dirty="0"/>
          </a:p>
        </p:txBody>
      </p:sp>
      <p:sp>
        <p:nvSpPr>
          <p:cNvPr id="51" name="テキスト ボックス 50">
            <a:extLst>
              <a:ext uri="{FF2B5EF4-FFF2-40B4-BE49-F238E27FC236}">
                <a16:creationId xmlns:a16="http://schemas.microsoft.com/office/drawing/2014/main" id="{B02C4F3B-7642-4886-8EDD-5641F0046A64}"/>
              </a:ext>
            </a:extLst>
          </p:cNvPr>
          <p:cNvSpPr txBox="1"/>
          <p:nvPr/>
        </p:nvSpPr>
        <p:spPr>
          <a:xfrm>
            <a:off x="591844" y="812768"/>
            <a:ext cx="6380455" cy="246221"/>
          </a:xfrm>
          <a:prstGeom prst="rect">
            <a:avLst/>
          </a:prstGeom>
          <a:noFill/>
        </p:spPr>
        <p:txBody>
          <a:bodyPr wrap="square" rtlCol="0">
            <a:spAutoFit/>
          </a:bodyPr>
          <a:lstStyle/>
          <a:p>
            <a:r>
              <a:rPr kumimoji="1" lang="ja-JP" altLang="en-US" sz="1000" dirty="0"/>
              <a:t>一番風呂は主に</a:t>
            </a:r>
            <a:r>
              <a:rPr kumimoji="1" lang="en-US" altLang="ja-JP" sz="1000" dirty="0"/>
              <a:t>2</a:t>
            </a:r>
            <a:r>
              <a:rPr kumimoji="1" lang="ja-JP" altLang="en-US" sz="1000" dirty="0"/>
              <a:t>つの目的を有する。</a:t>
            </a:r>
            <a:endParaRPr kumimoji="1" lang="en-US" altLang="ja-JP" sz="1000" dirty="0"/>
          </a:p>
        </p:txBody>
      </p:sp>
      <p:sp>
        <p:nvSpPr>
          <p:cNvPr id="52" name="テキスト ボックス 51">
            <a:extLst>
              <a:ext uri="{FF2B5EF4-FFF2-40B4-BE49-F238E27FC236}">
                <a16:creationId xmlns:a16="http://schemas.microsoft.com/office/drawing/2014/main" id="{D63A537E-CF74-4169-8FEE-F9E11CBA3B4F}"/>
              </a:ext>
            </a:extLst>
          </p:cNvPr>
          <p:cNvSpPr txBox="1"/>
          <p:nvPr/>
        </p:nvSpPr>
        <p:spPr>
          <a:xfrm>
            <a:off x="415419" y="530263"/>
            <a:ext cx="646331" cy="276999"/>
          </a:xfrm>
          <a:prstGeom prst="rect">
            <a:avLst/>
          </a:prstGeom>
          <a:noFill/>
        </p:spPr>
        <p:txBody>
          <a:bodyPr wrap="none" rtlCol="0">
            <a:spAutoFit/>
          </a:bodyPr>
          <a:lstStyle/>
          <a:p>
            <a:r>
              <a:rPr kumimoji="1" lang="ja-JP" altLang="en-US" sz="1200" b="1" dirty="0"/>
              <a:t>●目的</a:t>
            </a:r>
          </a:p>
        </p:txBody>
      </p:sp>
      <p:sp>
        <p:nvSpPr>
          <p:cNvPr id="53" name="テキスト ボックス 52">
            <a:extLst>
              <a:ext uri="{FF2B5EF4-FFF2-40B4-BE49-F238E27FC236}">
                <a16:creationId xmlns:a16="http://schemas.microsoft.com/office/drawing/2014/main" id="{8FDB9077-B356-4D18-BC5A-62F132B9CC6E}"/>
              </a:ext>
            </a:extLst>
          </p:cNvPr>
          <p:cNvSpPr txBox="1"/>
          <p:nvPr/>
        </p:nvSpPr>
        <p:spPr>
          <a:xfrm>
            <a:off x="591844" y="1209069"/>
            <a:ext cx="1729263" cy="261610"/>
          </a:xfrm>
          <a:prstGeom prst="rect">
            <a:avLst/>
          </a:prstGeom>
          <a:noFill/>
        </p:spPr>
        <p:txBody>
          <a:bodyPr wrap="square" rtlCol="0">
            <a:spAutoFit/>
          </a:bodyPr>
          <a:lstStyle/>
          <a:p>
            <a:r>
              <a:rPr kumimoji="1" lang="ja-JP" altLang="en-US" sz="1100" b="1" dirty="0"/>
              <a:t>１</a:t>
            </a:r>
            <a:r>
              <a:rPr kumimoji="1" lang="en-US" altLang="ja-JP" sz="1100" b="1" dirty="0"/>
              <a:t>.</a:t>
            </a:r>
            <a:r>
              <a:rPr kumimoji="1" lang="ja-JP" altLang="en-US" sz="1100" b="1" dirty="0"/>
              <a:t>隊員との触れ合い</a:t>
            </a:r>
            <a:endParaRPr kumimoji="1" lang="en-US" altLang="ja-JP" sz="1100" b="1" dirty="0"/>
          </a:p>
        </p:txBody>
      </p:sp>
      <p:sp>
        <p:nvSpPr>
          <p:cNvPr id="16" name="テキスト ボックス 15">
            <a:extLst>
              <a:ext uri="{FF2B5EF4-FFF2-40B4-BE49-F238E27FC236}">
                <a16:creationId xmlns:a16="http://schemas.microsoft.com/office/drawing/2014/main" id="{6BE2061D-F26E-4D60-A615-C7062A1578D9}"/>
              </a:ext>
            </a:extLst>
          </p:cNvPr>
          <p:cNvSpPr txBox="1"/>
          <p:nvPr/>
        </p:nvSpPr>
        <p:spPr>
          <a:xfrm>
            <a:off x="726704" y="1478992"/>
            <a:ext cx="5684265" cy="246221"/>
          </a:xfrm>
          <a:prstGeom prst="rect">
            <a:avLst/>
          </a:prstGeom>
          <a:noFill/>
        </p:spPr>
        <p:txBody>
          <a:bodyPr wrap="square" rtlCol="0">
            <a:spAutoFit/>
          </a:bodyPr>
          <a:lstStyle/>
          <a:p>
            <a:r>
              <a:rPr kumimoji="1" lang="en-US" altLang="ja-JP" sz="1000" dirty="0"/>
              <a:t>MVP</a:t>
            </a:r>
            <a:r>
              <a:rPr kumimoji="1" lang="ja-JP" altLang="en-US" sz="1000" dirty="0"/>
              <a:t>を獲得した隊員にプレゼントを与え、コミュニケーションを取らせる。</a:t>
            </a:r>
            <a:endParaRPr kumimoji="1" lang="en-US" altLang="ja-JP" sz="1000" dirty="0"/>
          </a:p>
        </p:txBody>
      </p:sp>
      <p:sp>
        <p:nvSpPr>
          <p:cNvPr id="18" name="テキスト ボックス 17">
            <a:extLst>
              <a:ext uri="{FF2B5EF4-FFF2-40B4-BE49-F238E27FC236}">
                <a16:creationId xmlns:a16="http://schemas.microsoft.com/office/drawing/2014/main" id="{6FA97F2C-0692-486E-9258-F8B542FB1203}"/>
              </a:ext>
            </a:extLst>
          </p:cNvPr>
          <p:cNvSpPr txBox="1"/>
          <p:nvPr/>
        </p:nvSpPr>
        <p:spPr>
          <a:xfrm>
            <a:off x="591844" y="3229290"/>
            <a:ext cx="6380455" cy="261610"/>
          </a:xfrm>
          <a:prstGeom prst="rect">
            <a:avLst/>
          </a:prstGeom>
          <a:noFill/>
        </p:spPr>
        <p:txBody>
          <a:bodyPr wrap="square" rtlCol="0">
            <a:spAutoFit/>
          </a:bodyPr>
          <a:lstStyle/>
          <a:p>
            <a:r>
              <a:rPr kumimoji="1" lang="ja-JP" altLang="en-US" sz="1100" b="1" dirty="0"/>
              <a:t>２</a:t>
            </a:r>
            <a:r>
              <a:rPr kumimoji="1" lang="en-US" altLang="ja-JP" sz="1100" b="1" dirty="0"/>
              <a:t>.</a:t>
            </a:r>
            <a:r>
              <a:rPr kumimoji="1" lang="ja-JP" altLang="en-US" sz="1100" b="1" dirty="0"/>
              <a:t>アイテムの入手</a:t>
            </a:r>
            <a:endParaRPr kumimoji="1" lang="en-US" altLang="ja-JP" sz="1100" b="1" dirty="0"/>
          </a:p>
        </p:txBody>
      </p:sp>
      <p:sp>
        <p:nvSpPr>
          <p:cNvPr id="19" name="テキスト ボックス 18">
            <a:extLst>
              <a:ext uri="{FF2B5EF4-FFF2-40B4-BE49-F238E27FC236}">
                <a16:creationId xmlns:a16="http://schemas.microsoft.com/office/drawing/2014/main" id="{6030BF14-4011-47D3-BBC1-C0B428503852}"/>
              </a:ext>
            </a:extLst>
          </p:cNvPr>
          <p:cNvSpPr txBox="1"/>
          <p:nvPr/>
        </p:nvSpPr>
        <p:spPr>
          <a:xfrm>
            <a:off x="726704" y="3490900"/>
            <a:ext cx="6380455" cy="246221"/>
          </a:xfrm>
          <a:prstGeom prst="rect">
            <a:avLst/>
          </a:prstGeom>
          <a:noFill/>
        </p:spPr>
        <p:txBody>
          <a:bodyPr wrap="square" rtlCol="0">
            <a:spAutoFit/>
          </a:bodyPr>
          <a:lstStyle/>
          <a:p>
            <a:r>
              <a:rPr kumimoji="1" lang="ja-JP" altLang="en-US" sz="1000" dirty="0"/>
              <a:t>隊員の一番風呂ポイントを最大まで上昇させることで、プレゼント報酬を与える。</a:t>
            </a:r>
            <a:endParaRPr kumimoji="1" lang="en-US" altLang="ja-JP" sz="1000" dirty="0"/>
          </a:p>
        </p:txBody>
      </p:sp>
      <p:sp>
        <p:nvSpPr>
          <p:cNvPr id="23" name="テキスト ボックス 22">
            <a:extLst>
              <a:ext uri="{FF2B5EF4-FFF2-40B4-BE49-F238E27FC236}">
                <a16:creationId xmlns:a16="http://schemas.microsoft.com/office/drawing/2014/main" id="{1AD878D8-7C80-46EE-AC3E-DB992DADA2C3}"/>
              </a:ext>
            </a:extLst>
          </p:cNvPr>
          <p:cNvSpPr txBox="1"/>
          <p:nvPr/>
        </p:nvSpPr>
        <p:spPr>
          <a:xfrm>
            <a:off x="591844" y="5919414"/>
            <a:ext cx="6380455" cy="246221"/>
          </a:xfrm>
          <a:prstGeom prst="rect">
            <a:avLst/>
          </a:prstGeom>
          <a:noFill/>
        </p:spPr>
        <p:txBody>
          <a:bodyPr wrap="square" rtlCol="0">
            <a:spAutoFit/>
          </a:bodyPr>
          <a:lstStyle/>
          <a:p>
            <a:r>
              <a:rPr kumimoji="1" lang="ja-JP" altLang="en-US" sz="1000" dirty="0"/>
              <a:t>一番風呂で使用するお風呂は、ほかほかタイムで設定したお風呂を使用する。</a:t>
            </a:r>
            <a:endParaRPr kumimoji="1" lang="en-US" altLang="ja-JP" sz="1000" dirty="0"/>
          </a:p>
        </p:txBody>
      </p:sp>
      <p:sp>
        <p:nvSpPr>
          <p:cNvPr id="24" name="テキスト ボックス 23">
            <a:extLst>
              <a:ext uri="{FF2B5EF4-FFF2-40B4-BE49-F238E27FC236}">
                <a16:creationId xmlns:a16="http://schemas.microsoft.com/office/drawing/2014/main" id="{02316DFB-0B6E-4E45-B4BC-178E6E28CBD8}"/>
              </a:ext>
            </a:extLst>
          </p:cNvPr>
          <p:cNvSpPr txBox="1"/>
          <p:nvPr/>
        </p:nvSpPr>
        <p:spPr>
          <a:xfrm>
            <a:off x="415419" y="5636909"/>
            <a:ext cx="1415772" cy="276999"/>
          </a:xfrm>
          <a:prstGeom prst="rect">
            <a:avLst/>
          </a:prstGeom>
          <a:noFill/>
        </p:spPr>
        <p:txBody>
          <a:bodyPr wrap="none" rtlCol="0">
            <a:spAutoFit/>
          </a:bodyPr>
          <a:lstStyle/>
          <a:p>
            <a:r>
              <a:rPr kumimoji="1" lang="ja-JP" altLang="en-US" sz="1200" b="1" dirty="0"/>
              <a:t>●お風呂について</a:t>
            </a:r>
          </a:p>
        </p:txBody>
      </p:sp>
      <p:sp>
        <p:nvSpPr>
          <p:cNvPr id="13" name="テキスト ボックス 12">
            <a:extLst>
              <a:ext uri="{FF2B5EF4-FFF2-40B4-BE49-F238E27FC236}">
                <a16:creationId xmlns:a16="http://schemas.microsoft.com/office/drawing/2014/main" id="{922AA3B8-82A2-44CC-9D87-E425F96BC3BA}"/>
              </a:ext>
            </a:extLst>
          </p:cNvPr>
          <p:cNvSpPr txBox="1"/>
          <p:nvPr/>
        </p:nvSpPr>
        <p:spPr>
          <a:xfrm>
            <a:off x="726704" y="1741022"/>
            <a:ext cx="1729263" cy="261610"/>
          </a:xfrm>
          <a:prstGeom prst="rect">
            <a:avLst/>
          </a:prstGeom>
          <a:noFill/>
        </p:spPr>
        <p:txBody>
          <a:bodyPr wrap="square" rtlCol="0">
            <a:spAutoFit/>
          </a:bodyPr>
          <a:lstStyle/>
          <a:p>
            <a:r>
              <a:rPr kumimoji="1" lang="ja-JP" altLang="en-US" sz="1100" b="1" dirty="0"/>
              <a:t>・</a:t>
            </a:r>
            <a:r>
              <a:rPr kumimoji="1" lang="en-US" altLang="ja-JP" sz="1100" b="1" dirty="0"/>
              <a:t>MVP</a:t>
            </a:r>
            <a:r>
              <a:rPr kumimoji="1" lang="ja-JP" altLang="en-US" sz="1100" b="1" dirty="0"/>
              <a:t>の抽選</a:t>
            </a:r>
            <a:endParaRPr kumimoji="1" lang="en-US" altLang="ja-JP" sz="1100" b="1" dirty="0"/>
          </a:p>
        </p:txBody>
      </p:sp>
      <p:sp>
        <p:nvSpPr>
          <p:cNvPr id="14" name="テキスト ボックス 13">
            <a:extLst>
              <a:ext uri="{FF2B5EF4-FFF2-40B4-BE49-F238E27FC236}">
                <a16:creationId xmlns:a16="http://schemas.microsoft.com/office/drawing/2014/main" id="{B3D0B933-7A43-4A39-9AE1-B3CAEBD0F1A8}"/>
              </a:ext>
            </a:extLst>
          </p:cNvPr>
          <p:cNvSpPr txBox="1"/>
          <p:nvPr/>
        </p:nvSpPr>
        <p:spPr>
          <a:xfrm>
            <a:off x="917920" y="1991129"/>
            <a:ext cx="5684265" cy="1169551"/>
          </a:xfrm>
          <a:prstGeom prst="rect">
            <a:avLst/>
          </a:prstGeom>
          <a:noFill/>
        </p:spPr>
        <p:txBody>
          <a:bodyPr wrap="square" rtlCol="0">
            <a:spAutoFit/>
          </a:bodyPr>
          <a:lstStyle/>
          <a:p>
            <a:r>
              <a:rPr kumimoji="1" lang="en-US" altLang="ja-JP" sz="1000" dirty="0"/>
              <a:t>MVP</a:t>
            </a:r>
            <a:r>
              <a:rPr kumimoji="1" lang="ja-JP" altLang="en-US" sz="1000" dirty="0"/>
              <a:t>については以下の条件の両方を満たした隊員となる。</a:t>
            </a:r>
            <a:br>
              <a:rPr kumimoji="1" lang="en-US" altLang="ja-JP" sz="1000" dirty="0"/>
            </a:br>
            <a:r>
              <a:rPr kumimoji="1" lang="ja-JP" altLang="en-US" sz="1000" dirty="0"/>
              <a:t>両方を満たしていない場合、</a:t>
            </a:r>
            <a:r>
              <a:rPr kumimoji="1" lang="en-US" altLang="ja-JP" sz="1000" dirty="0"/>
              <a:t>MVP</a:t>
            </a:r>
            <a:r>
              <a:rPr kumimoji="1" lang="ja-JP" altLang="en-US" sz="1000" dirty="0"/>
              <a:t>は選出されず、一番風呂はスキップされる。</a:t>
            </a:r>
            <a:endParaRPr kumimoji="1" lang="en-US" altLang="ja-JP" sz="1000" dirty="0"/>
          </a:p>
          <a:p>
            <a:endParaRPr kumimoji="1" lang="en-US" altLang="ja-JP" sz="1000" dirty="0"/>
          </a:p>
          <a:p>
            <a:r>
              <a:rPr kumimoji="1" lang="ja-JP" altLang="en-US" sz="1000" dirty="0"/>
              <a:t>　</a:t>
            </a:r>
            <a:r>
              <a:rPr kumimoji="1" lang="en-US" altLang="ja-JP" sz="1000" dirty="0"/>
              <a:t>1</a:t>
            </a:r>
            <a:r>
              <a:rPr kumimoji="1" lang="ja-JP" altLang="en-US" sz="1000" dirty="0"/>
              <a:t>．怪獣に最もダメージを与えた隊員。</a:t>
            </a:r>
            <a:endParaRPr kumimoji="1" lang="en-US" altLang="ja-JP" sz="1000" dirty="0"/>
          </a:p>
          <a:p>
            <a:r>
              <a:rPr kumimoji="1" lang="ja-JP" altLang="en-US" sz="1000" dirty="0"/>
              <a:t>　</a:t>
            </a:r>
            <a:r>
              <a:rPr kumimoji="1" lang="en-US" altLang="ja-JP" sz="1000" dirty="0"/>
              <a:t>2</a:t>
            </a:r>
            <a:r>
              <a:rPr kumimoji="1" lang="ja-JP" altLang="en-US" sz="1000" dirty="0"/>
              <a:t>．怪獣</a:t>
            </a:r>
            <a:r>
              <a:rPr kumimoji="1" lang="en-US" altLang="ja-JP" sz="1000" dirty="0"/>
              <a:t>HP</a:t>
            </a:r>
            <a:r>
              <a:rPr kumimoji="1" lang="ja-JP" altLang="en-US" sz="1000" dirty="0"/>
              <a:t>の</a:t>
            </a:r>
            <a:r>
              <a:rPr kumimoji="1" lang="en-US" altLang="ja-JP" sz="1000" dirty="0"/>
              <a:t>30%</a:t>
            </a:r>
            <a:r>
              <a:rPr kumimoji="1" lang="ja-JP" altLang="en-US" sz="1000" dirty="0"/>
              <a:t>に達した隊員</a:t>
            </a:r>
            <a:endParaRPr kumimoji="1" lang="en-US" altLang="ja-JP" sz="1000" dirty="0"/>
          </a:p>
          <a:p>
            <a:endParaRPr kumimoji="1" lang="en-US" altLang="ja-JP" sz="1000" dirty="0"/>
          </a:p>
          <a:p>
            <a:r>
              <a:rPr kumimoji="1" lang="ja-JP" altLang="en-US" sz="1000" dirty="0"/>
              <a:t>（数値は調整）</a:t>
            </a:r>
            <a:endParaRPr kumimoji="1" lang="en-US" altLang="ja-JP" sz="1000" dirty="0"/>
          </a:p>
        </p:txBody>
      </p:sp>
      <p:sp>
        <p:nvSpPr>
          <p:cNvPr id="15" name="テキスト ボックス 14">
            <a:extLst>
              <a:ext uri="{FF2B5EF4-FFF2-40B4-BE49-F238E27FC236}">
                <a16:creationId xmlns:a16="http://schemas.microsoft.com/office/drawing/2014/main" id="{BB883E4D-7ABF-4E73-857E-730CE91F8D29}"/>
              </a:ext>
            </a:extLst>
          </p:cNvPr>
          <p:cNvSpPr txBox="1"/>
          <p:nvPr/>
        </p:nvSpPr>
        <p:spPr>
          <a:xfrm>
            <a:off x="591844" y="3833574"/>
            <a:ext cx="1415772" cy="276999"/>
          </a:xfrm>
          <a:prstGeom prst="rect">
            <a:avLst/>
          </a:prstGeom>
          <a:noFill/>
        </p:spPr>
        <p:txBody>
          <a:bodyPr wrap="none" rtlCol="0">
            <a:spAutoFit/>
          </a:bodyPr>
          <a:lstStyle/>
          <a:p>
            <a:r>
              <a:rPr kumimoji="1" lang="ja-JP" altLang="en-US" sz="1200" b="1" dirty="0"/>
              <a:t>●一番風呂の開始</a:t>
            </a:r>
          </a:p>
        </p:txBody>
      </p:sp>
      <p:sp>
        <p:nvSpPr>
          <p:cNvPr id="17" name="テキスト ボックス 16">
            <a:extLst>
              <a:ext uri="{FF2B5EF4-FFF2-40B4-BE49-F238E27FC236}">
                <a16:creationId xmlns:a16="http://schemas.microsoft.com/office/drawing/2014/main" id="{3D56075B-AB29-4DC3-B3FE-6FAF874DB3B6}"/>
              </a:ext>
            </a:extLst>
          </p:cNvPr>
          <p:cNvSpPr txBox="1"/>
          <p:nvPr/>
        </p:nvSpPr>
        <p:spPr>
          <a:xfrm>
            <a:off x="726703" y="4103320"/>
            <a:ext cx="7571908" cy="1477328"/>
          </a:xfrm>
          <a:prstGeom prst="rect">
            <a:avLst/>
          </a:prstGeom>
          <a:noFill/>
        </p:spPr>
        <p:txBody>
          <a:bodyPr wrap="square" rtlCol="0">
            <a:spAutoFit/>
          </a:bodyPr>
          <a:lstStyle/>
          <a:p>
            <a:r>
              <a:rPr kumimoji="1" lang="ja-JP" altLang="en-US" sz="1000" dirty="0"/>
              <a:t>上記の通り、一番風呂は</a:t>
            </a:r>
            <a:r>
              <a:rPr kumimoji="1" lang="en-US" altLang="ja-JP" sz="1000" dirty="0"/>
              <a:t>MVP</a:t>
            </a:r>
            <a:r>
              <a:rPr kumimoji="1" lang="ja-JP" altLang="en-US" sz="1000" dirty="0"/>
              <a:t>がいるかどうかで発生する。</a:t>
            </a:r>
            <a:endParaRPr kumimoji="1" lang="en-US" altLang="ja-JP" sz="1000" dirty="0"/>
          </a:p>
          <a:p>
            <a:r>
              <a:rPr kumimoji="1" lang="ja-JP" altLang="en-US" sz="1000" dirty="0"/>
              <a:t>勝利演出の際の遷移が若干異なる。</a:t>
            </a:r>
            <a:endParaRPr kumimoji="1" lang="en-US" altLang="ja-JP" sz="1000" dirty="0"/>
          </a:p>
          <a:p>
            <a:endParaRPr kumimoji="1" lang="en-US" altLang="ja-JP" sz="1000" dirty="0"/>
          </a:p>
          <a:p>
            <a:r>
              <a:rPr kumimoji="1" lang="ja-JP" altLang="en-US" sz="1000" dirty="0"/>
              <a:t>・</a:t>
            </a:r>
            <a:r>
              <a:rPr kumimoji="1" lang="en-US" altLang="ja-JP" sz="1000" dirty="0"/>
              <a:t>MVP</a:t>
            </a:r>
            <a:r>
              <a:rPr kumimoji="1" lang="ja-JP" altLang="en-US" sz="1000" dirty="0"/>
              <a:t>なし</a:t>
            </a:r>
            <a:endParaRPr kumimoji="1" lang="en-US" altLang="ja-JP" sz="1000" dirty="0"/>
          </a:p>
          <a:p>
            <a:r>
              <a:rPr kumimoji="1" lang="ja-JP" altLang="en-US" sz="1000" dirty="0"/>
              <a:t>　　勝利演出のフェードアウト後、黒木の「みんな、お風呂沸いたわよ～」という掛け声とともに「リザルト」を開始する。</a:t>
            </a:r>
            <a:endParaRPr kumimoji="1" lang="en-US" altLang="ja-JP" sz="1000" dirty="0"/>
          </a:p>
          <a:p>
            <a:endParaRPr kumimoji="1" lang="en-US" altLang="ja-JP" sz="1000" dirty="0"/>
          </a:p>
          <a:p>
            <a:r>
              <a:rPr kumimoji="1" lang="ja-JP" altLang="en-US" sz="1000" dirty="0"/>
              <a:t>・</a:t>
            </a:r>
            <a:r>
              <a:rPr kumimoji="1" lang="en-US" altLang="ja-JP" sz="1000" dirty="0"/>
              <a:t>MVP</a:t>
            </a:r>
            <a:r>
              <a:rPr kumimoji="1" lang="ja-JP" altLang="en-US" sz="1000" dirty="0"/>
              <a:t>あり</a:t>
            </a:r>
            <a:endParaRPr kumimoji="1" lang="en-US" altLang="ja-JP" sz="1000" dirty="0"/>
          </a:p>
          <a:p>
            <a:r>
              <a:rPr kumimoji="1" lang="ja-JP" altLang="en-US" sz="1000" dirty="0"/>
              <a:t>　　勝利演出のフェードアウト後、黒木の「</a:t>
            </a:r>
            <a:r>
              <a:rPr kumimoji="1" lang="en-US" altLang="ja-JP" sz="1000" dirty="0"/>
              <a:t>××</a:t>
            </a:r>
            <a:r>
              <a:rPr kumimoji="1" lang="ja-JP" altLang="en-US" sz="1000" dirty="0"/>
              <a:t>（</a:t>
            </a:r>
            <a:r>
              <a:rPr kumimoji="1" lang="en-US" altLang="ja-JP" sz="1000" dirty="0"/>
              <a:t>MVP</a:t>
            </a:r>
            <a:r>
              <a:rPr kumimoji="1" lang="ja-JP" altLang="en-US" sz="1000" dirty="0"/>
              <a:t>の呼び名）、お疲れ様！今日は大活躍だったじゃない。</a:t>
            </a:r>
            <a:endParaRPr kumimoji="1" lang="en-US" altLang="ja-JP" sz="1000" dirty="0"/>
          </a:p>
          <a:p>
            <a:r>
              <a:rPr kumimoji="1" lang="ja-JP" altLang="en-US" sz="1000" dirty="0"/>
              <a:t>　　今いけば一番風呂よ」という掛け声とともに一番風呂を開始。</a:t>
            </a:r>
            <a:endParaRPr kumimoji="1" lang="en-US" altLang="ja-JP" sz="1000" dirty="0"/>
          </a:p>
        </p:txBody>
      </p:sp>
      <p:sp>
        <p:nvSpPr>
          <p:cNvPr id="2" name="四角形: 角を丸くする 1">
            <a:extLst>
              <a:ext uri="{FF2B5EF4-FFF2-40B4-BE49-F238E27FC236}">
                <a16:creationId xmlns:a16="http://schemas.microsoft.com/office/drawing/2014/main" id="{DC4525C3-7AAC-4604-8AA8-06B3D115AE89}"/>
              </a:ext>
            </a:extLst>
          </p:cNvPr>
          <p:cNvSpPr/>
          <p:nvPr/>
        </p:nvSpPr>
        <p:spPr>
          <a:xfrm>
            <a:off x="6504056" y="3500839"/>
            <a:ext cx="2301168" cy="930838"/>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a:solidFill>
                  <a:schemeClr val="tx1"/>
                </a:solidFill>
              </a:rPr>
              <a:t>メモ</a:t>
            </a:r>
            <a:endParaRPr kumimoji="1" lang="en-US" altLang="ja-JP" sz="1000" dirty="0">
              <a:solidFill>
                <a:schemeClr val="tx1"/>
              </a:solidFill>
            </a:endParaRPr>
          </a:p>
          <a:p>
            <a:endParaRPr kumimoji="1" lang="en-US" altLang="ja-JP" sz="1000" dirty="0">
              <a:solidFill>
                <a:schemeClr val="tx1"/>
              </a:solidFill>
            </a:endParaRPr>
          </a:p>
          <a:p>
            <a:r>
              <a:rPr kumimoji="1" lang="en-US" altLang="ja-JP" sz="1000" dirty="0">
                <a:solidFill>
                  <a:schemeClr val="tx1"/>
                </a:solidFill>
              </a:rPr>
              <a:t>MVP</a:t>
            </a:r>
            <a:r>
              <a:rPr kumimoji="1" lang="ja-JP" altLang="en-US" sz="1000" dirty="0">
                <a:solidFill>
                  <a:schemeClr val="tx1"/>
                </a:solidFill>
              </a:rPr>
              <a:t>誰かは、下記の黒木のセリフによってはじめて明かされる。</a:t>
            </a:r>
          </a:p>
        </p:txBody>
      </p:sp>
    </p:spTree>
    <p:extLst>
      <p:ext uri="{BB962C8B-B14F-4D97-AF65-F5344CB8AC3E}">
        <p14:creationId xmlns:p14="http://schemas.microsoft.com/office/powerpoint/2010/main" val="3875616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descr="テーブル が含まれている画像&#10;&#10;自動的に生成された説明">
            <a:extLst>
              <a:ext uri="{FF2B5EF4-FFF2-40B4-BE49-F238E27FC236}">
                <a16:creationId xmlns:a16="http://schemas.microsoft.com/office/drawing/2014/main" id="{549EB0C0-D47E-4525-B852-DCD6D5C351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6078" y="3073168"/>
            <a:ext cx="841575" cy="1492310"/>
          </a:xfrm>
          <a:prstGeom prst="rect">
            <a:avLst/>
          </a:prstGeom>
        </p:spPr>
      </p:pic>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dirty="0">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dirty="0"/>
              <a:t>CONFIDENTIAL</a:t>
            </a:r>
            <a:endParaRPr kumimoji="1" lang="ja-JP" altLang="en-US" dirty="0"/>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3</a:t>
            </a:fld>
            <a:endParaRPr kumimoji="1" lang="ja-JP" altLang="en-US" dirty="0"/>
          </a:p>
        </p:txBody>
      </p:sp>
      <p:sp>
        <p:nvSpPr>
          <p:cNvPr id="52" name="テキスト ボックス 51">
            <a:extLst>
              <a:ext uri="{FF2B5EF4-FFF2-40B4-BE49-F238E27FC236}">
                <a16:creationId xmlns:a16="http://schemas.microsoft.com/office/drawing/2014/main" id="{D63A537E-CF74-4169-8FEE-F9E11CBA3B4F}"/>
              </a:ext>
            </a:extLst>
          </p:cNvPr>
          <p:cNvSpPr txBox="1"/>
          <p:nvPr/>
        </p:nvSpPr>
        <p:spPr>
          <a:xfrm>
            <a:off x="415419" y="530263"/>
            <a:ext cx="1107996" cy="276999"/>
          </a:xfrm>
          <a:prstGeom prst="rect">
            <a:avLst/>
          </a:prstGeom>
          <a:noFill/>
        </p:spPr>
        <p:txBody>
          <a:bodyPr wrap="none" rtlCol="0">
            <a:spAutoFit/>
          </a:bodyPr>
          <a:lstStyle/>
          <a:p>
            <a:r>
              <a:rPr kumimoji="1" lang="ja-JP" altLang="en-US" sz="1200" b="1" dirty="0"/>
              <a:t>●画面遷移図</a:t>
            </a:r>
          </a:p>
        </p:txBody>
      </p:sp>
      <p:sp>
        <p:nvSpPr>
          <p:cNvPr id="2" name="正方形/長方形 1">
            <a:extLst>
              <a:ext uri="{FF2B5EF4-FFF2-40B4-BE49-F238E27FC236}">
                <a16:creationId xmlns:a16="http://schemas.microsoft.com/office/drawing/2014/main" id="{672172EC-2BCA-4525-AB1A-30263945810F}"/>
              </a:ext>
            </a:extLst>
          </p:cNvPr>
          <p:cNvSpPr/>
          <p:nvPr/>
        </p:nvSpPr>
        <p:spPr>
          <a:xfrm>
            <a:off x="192634" y="961363"/>
            <a:ext cx="798660" cy="1419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dirty="0"/>
              <a:t>勝利演出</a:t>
            </a:r>
          </a:p>
        </p:txBody>
      </p:sp>
      <p:cxnSp>
        <p:nvCxnSpPr>
          <p:cNvPr id="4" name="直線矢印コネクタ 3">
            <a:extLst>
              <a:ext uri="{FF2B5EF4-FFF2-40B4-BE49-F238E27FC236}">
                <a16:creationId xmlns:a16="http://schemas.microsoft.com/office/drawing/2014/main" id="{D1248549-863F-4D45-9F93-A272B9D13B91}"/>
              </a:ext>
            </a:extLst>
          </p:cNvPr>
          <p:cNvCxnSpPr>
            <a:cxnSpLocks/>
            <a:stCxn id="2" idx="3"/>
            <a:endCxn id="6" idx="1"/>
          </p:cNvCxnSpPr>
          <p:nvPr/>
        </p:nvCxnSpPr>
        <p:spPr>
          <a:xfrm>
            <a:off x="991294" y="1671283"/>
            <a:ext cx="44203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 name="図 5">
            <a:extLst>
              <a:ext uri="{FF2B5EF4-FFF2-40B4-BE49-F238E27FC236}">
                <a16:creationId xmlns:a16="http://schemas.microsoft.com/office/drawing/2014/main" id="{FC658FA2-6BCB-419E-970D-5BE301A136C5}"/>
              </a:ext>
            </a:extLst>
          </p:cNvPr>
          <p:cNvPicPr>
            <a:picLocks noChangeAspect="1"/>
          </p:cNvPicPr>
          <p:nvPr/>
        </p:nvPicPr>
        <p:blipFill>
          <a:blip r:embed="rId3"/>
          <a:stretch>
            <a:fillRect/>
          </a:stretch>
        </p:blipFill>
        <p:spPr>
          <a:xfrm>
            <a:off x="1433328" y="961365"/>
            <a:ext cx="799457" cy="1419836"/>
          </a:xfrm>
          <a:prstGeom prst="rect">
            <a:avLst/>
          </a:prstGeom>
        </p:spPr>
      </p:pic>
      <p:pic>
        <p:nvPicPr>
          <p:cNvPr id="7" name="図 6">
            <a:extLst>
              <a:ext uri="{FF2B5EF4-FFF2-40B4-BE49-F238E27FC236}">
                <a16:creationId xmlns:a16="http://schemas.microsoft.com/office/drawing/2014/main" id="{1923E354-AA95-4998-98FB-72A11203C59C}"/>
              </a:ext>
            </a:extLst>
          </p:cNvPr>
          <p:cNvPicPr>
            <a:picLocks noChangeAspect="1"/>
          </p:cNvPicPr>
          <p:nvPr/>
        </p:nvPicPr>
        <p:blipFill>
          <a:blip r:embed="rId4"/>
          <a:stretch>
            <a:fillRect/>
          </a:stretch>
        </p:blipFill>
        <p:spPr>
          <a:xfrm>
            <a:off x="2674819" y="961365"/>
            <a:ext cx="804004" cy="1419836"/>
          </a:xfrm>
          <a:prstGeom prst="rect">
            <a:avLst/>
          </a:prstGeom>
        </p:spPr>
      </p:pic>
      <p:pic>
        <p:nvPicPr>
          <p:cNvPr id="11" name="図 10" descr="テーブル, 座る, 食品, コンピュータ が含まれている画像&#10;&#10;自動的に生成された説明">
            <a:extLst>
              <a:ext uri="{FF2B5EF4-FFF2-40B4-BE49-F238E27FC236}">
                <a16:creationId xmlns:a16="http://schemas.microsoft.com/office/drawing/2014/main" id="{950244AD-0636-45F4-8A79-6797BC74DED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20858" y="958475"/>
            <a:ext cx="798660" cy="1425616"/>
          </a:xfrm>
          <a:prstGeom prst="rect">
            <a:avLst/>
          </a:prstGeom>
        </p:spPr>
      </p:pic>
      <p:pic>
        <p:nvPicPr>
          <p:cNvPr id="21" name="図 20" descr="テーブル, 座る, 食品, ケーキ が含まれている画像&#10;&#10;自動的に生成された説明">
            <a:extLst>
              <a:ext uri="{FF2B5EF4-FFF2-40B4-BE49-F238E27FC236}">
                <a16:creationId xmlns:a16="http://schemas.microsoft.com/office/drawing/2014/main" id="{F5783740-6C67-4E37-83FD-F4EB91BF9D3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72925" y="942317"/>
            <a:ext cx="805344" cy="1444227"/>
          </a:xfrm>
          <a:prstGeom prst="rect">
            <a:avLst/>
          </a:prstGeom>
        </p:spPr>
      </p:pic>
      <p:pic>
        <p:nvPicPr>
          <p:cNvPr id="25" name="図 24" descr="食品, シャツ が含まれている画像&#10;&#10;自動的に生成された説明">
            <a:extLst>
              <a:ext uri="{FF2B5EF4-FFF2-40B4-BE49-F238E27FC236}">
                <a16:creationId xmlns:a16="http://schemas.microsoft.com/office/drawing/2014/main" id="{21CE3648-EFA6-4D3C-802F-2375AD38E21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61553" y="961366"/>
            <a:ext cx="851590" cy="1419835"/>
          </a:xfrm>
          <a:prstGeom prst="rect">
            <a:avLst/>
          </a:prstGeom>
        </p:spPr>
      </p:pic>
      <p:cxnSp>
        <p:nvCxnSpPr>
          <p:cNvPr id="35" name="直線矢印コネクタ 34">
            <a:extLst>
              <a:ext uri="{FF2B5EF4-FFF2-40B4-BE49-F238E27FC236}">
                <a16:creationId xmlns:a16="http://schemas.microsoft.com/office/drawing/2014/main" id="{2E2E0EDE-ABA4-4207-AEA9-4B6A574A8110}"/>
              </a:ext>
            </a:extLst>
          </p:cNvPr>
          <p:cNvCxnSpPr>
            <a:cxnSpLocks/>
            <a:stCxn id="6" idx="3"/>
            <a:endCxn id="7" idx="1"/>
          </p:cNvCxnSpPr>
          <p:nvPr/>
        </p:nvCxnSpPr>
        <p:spPr>
          <a:xfrm>
            <a:off x="2232785" y="1671283"/>
            <a:ext cx="44203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B3099903-C177-40CD-B5F4-AD846701EAD5}"/>
              </a:ext>
            </a:extLst>
          </p:cNvPr>
          <p:cNvCxnSpPr>
            <a:cxnSpLocks/>
            <a:stCxn id="7" idx="3"/>
            <a:endCxn id="11" idx="1"/>
          </p:cNvCxnSpPr>
          <p:nvPr/>
        </p:nvCxnSpPr>
        <p:spPr>
          <a:xfrm>
            <a:off x="3478823" y="1671283"/>
            <a:ext cx="44203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a:extLst>
              <a:ext uri="{FF2B5EF4-FFF2-40B4-BE49-F238E27FC236}">
                <a16:creationId xmlns:a16="http://schemas.microsoft.com/office/drawing/2014/main" id="{15CE2EB2-E458-4CCF-9373-16AD8D644583}"/>
              </a:ext>
            </a:extLst>
          </p:cNvPr>
          <p:cNvCxnSpPr>
            <a:cxnSpLocks/>
            <a:stCxn id="11" idx="3"/>
            <a:endCxn id="25" idx="1"/>
          </p:cNvCxnSpPr>
          <p:nvPr/>
        </p:nvCxnSpPr>
        <p:spPr>
          <a:xfrm>
            <a:off x="4719518" y="1671283"/>
            <a:ext cx="442035"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線矢印コネクタ 43">
            <a:extLst>
              <a:ext uri="{FF2B5EF4-FFF2-40B4-BE49-F238E27FC236}">
                <a16:creationId xmlns:a16="http://schemas.microsoft.com/office/drawing/2014/main" id="{7AFF3619-5F42-4B97-96E5-F7B2C1CBD5D3}"/>
              </a:ext>
            </a:extLst>
          </p:cNvPr>
          <p:cNvCxnSpPr>
            <a:cxnSpLocks/>
            <a:stCxn id="25" idx="3"/>
          </p:cNvCxnSpPr>
          <p:nvPr/>
        </p:nvCxnSpPr>
        <p:spPr>
          <a:xfrm flipV="1">
            <a:off x="6013143" y="1671283"/>
            <a:ext cx="442035"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テキスト ボックス 41">
            <a:extLst>
              <a:ext uri="{FF2B5EF4-FFF2-40B4-BE49-F238E27FC236}">
                <a16:creationId xmlns:a16="http://schemas.microsoft.com/office/drawing/2014/main" id="{1A653A75-FD32-497E-B606-13187409B9F3}"/>
              </a:ext>
            </a:extLst>
          </p:cNvPr>
          <p:cNvSpPr txBox="1"/>
          <p:nvPr/>
        </p:nvSpPr>
        <p:spPr>
          <a:xfrm>
            <a:off x="921464" y="1455839"/>
            <a:ext cx="325793" cy="215444"/>
          </a:xfrm>
          <a:prstGeom prst="rect">
            <a:avLst/>
          </a:prstGeom>
          <a:noFill/>
        </p:spPr>
        <p:txBody>
          <a:bodyPr wrap="square" rtlCol="0">
            <a:spAutoFit/>
          </a:bodyPr>
          <a:lstStyle/>
          <a:p>
            <a:r>
              <a:rPr kumimoji="1" lang="en-US" altLang="ja-JP" sz="800" dirty="0">
                <a:latin typeface="+mn-ea"/>
              </a:rPr>
              <a:t>FO</a:t>
            </a:r>
            <a:endParaRPr kumimoji="1" lang="ja-JP" altLang="en-US" sz="900" dirty="0">
              <a:latin typeface="+mn-ea"/>
            </a:endParaRPr>
          </a:p>
        </p:txBody>
      </p:sp>
      <p:sp>
        <p:nvSpPr>
          <p:cNvPr id="54" name="テキスト ボックス 53">
            <a:extLst>
              <a:ext uri="{FF2B5EF4-FFF2-40B4-BE49-F238E27FC236}">
                <a16:creationId xmlns:a16="http://schemas.microsoft.com/office/drawing/2014/main" id="{5B26E65D-1851-4E4A-BF37-7A30487EC5BF}"/>
              </a:ext>
            </a:extLst>
          </p:cNvPr>
          <p:cNvSpPr txBox="1"/>
          <p:nvPr/>
        </p:nvSpPr>
        <p:spPr>
          <a:xfrm>
            <a:off x="1196310" y="1455839"/>
            <a:ext cx="325793" cy="215444"/>
          </a:xfrm>
          <a:prstGeom prst="rect">
            <a:avLst/>
          </a:prstGeom>
          <a:noFill/>
        </p:spPr>
        <p:txBody>
          <a:bodyPr wrap="square" rtlCol="0">
            <a:spAutoFit/>
          </a:bodyPr>
          <a:lstStyle/>
          <a:p>
            <a:r>
              <a:rPr kumimoji="1" lang="en-US" altLang="ja-JP" sz="800" dirty="0">
                <a:latin typeface="+mn-ea"/>
              </a:rPr>
              <a:t>FI</a:t>
            </a:r>
            <a:endParaRPr kumimoji="1" lang="ja-JP" altLang="en-US" sz="900" dirty="0">
              <a:latin typeface="+mn-ea"/>
            </a:endParaRPr>
          </a:p>
        </p:txBody>
      </p:sp>
      <p:sp>
        <p:nvSpPr>
          <p:cNvPr id="55" name="テキスト ボックス 54">
            <a:extLst>
              <a:ext uri="{FF2B5EF4-FFF2-40B4-BE49-F238E27FC236}">
                <a16:creationId xmlns:a16="http://schemas.microsoft.com/office/drawing/2014/main" id="{4876E3BA-07A0-4B01-BF9C-29B27946BBF3}"/>
              </a:ext>
            </a:extLst>
          </p:cNvPr>
          <p:cNvSpPr txBox="1"/>
          <p:nvPr/>
        </p:nvSpPr>
        <p:spPr>
          <a:xfrm>
            <a:off x="3414557" y="1455839"/>
            <a:ext cx="325793" cy="215444"/>
          </a:xfrm>
          <a:prstGeom prst="rect">
            <a:avLst/>
          </a:prstGeom>
          <a:noFill/>
        </p:spPr>
        <p:txBody>
          <a:bodyPr wrap="square" rtlCol="0">
            <a:spAutoFit/>
          </a:bodyPr>
          <a:lstStyle/>
          <a:p>
            <a:r>
              <a:rPr kumimoji="1" lang="en-US" altLang="ja-JP" sz="800" dirty="0">
                <a:latin typeface="+mn-ea"/>
              </a:rPr>
              <a:t>FO</a:t>
            </a:r>
            <a:endParaRPr kumimoji="1" lang="ja-JP" altLang="en-US" sz="900" dirty="0">
              <a:latin typeface="+mn-ea"/>
            </a:endParaRPr>
          </a:p>
        </p:txBody>
      </p:sp>
      <p:sp>
        <p:nvSpPr>
          <p:cNvPr id="56" name="テキスト ボックス 55">
            <a:extLst>
              <a:ext uri="{FF2B5EF4-FFF2-40B4-BE49-F238E27FC236}">
                <a16:creationId xmlns:a16="http://schemas.microsoft.com/office/drawing/2014/main" id="{73FF0F22-3434-4096-81FE-91083F177073}"/>
              </a:ext>
            </a:extLst>
          </p:cNvPr>
          <p:cNvSpPr txBox="1"/>
          <p:nvPr/>
        </p:nvSpPr>
        <p:spPr>
          <a:xfrm>
            <a:off x="3689403" y="1455839"/>
            <a:ext cx="325793" cy="215444"/>
          </a:xfrm>
          <a:prstGeom prst="rect">
            <a:avLst/>
          </a:prstGeom>
          <a:noFill/>
        </p:spPr>
        <p:txBody>
          <a:bodyPr wrap="square" rtlCol="0">
            <a:spAutoFit/>
          </a:bodyPr>
          <a:lstStyle/>
          <a:p>
            <a:r>
              <a:rPr kumimoji="1" lang="en-US" altLang="ja-JP" sz="800" dirty="0">
                <a:latin typeface="+mn-ea"/>
              </a:rPr>
              <a:t>FI</a:t>
            </a:r>
            <a:endParaRPr kumimoji="1" lang="ja-JP" altLang="en-US" sz="900" dirty="0">
              <a:latin typeface="+mn-ea"/>
            </a:endParaRPr>
          </a:p>
        </p:txBody>
      </p:sp>
      <p:sp>
        <p:nvSpPr>
          <p:cNvPr id="57" name="テキスト ボックス 56">
            <a:extLst>
              <a:ext uri="{FF2B5EF4-FFF2-40B4-BE49-F238E27FC236}">
                <a16:creationId xmlns:a16="http://schemas.microsoft.com/office/drawing/2014/main" id="{F86158CB-D2C2-4573-90D1-FC63D0094811}"/>
              </a:ext>
            </a:extLst>
          </p:cNvPr>
          <p:cNvSpPr txBox="1"/>
          <p:nvPr/>
        </p:nvSpPr>
        <p:spPr>
          <a:xfrm>
            <a:off x="5948877" y="1455839"/>
            <a:ext cx="325793" cy="215444"/>
          </a:xfrm>
          <a:prstGeom prst="rect">
            <a:avLst/>
          </a:prstGeom>
          <a:noFill/>
        </p:spPr>
        <p:txBody>
          <a:bodyPr wrap="square" rtlCol="0">
            <a:spAutoFit/>
          </a:bodyPr>
          <a:lstStyle/>
          <a:p>
            <a:r>
              <a:rPr kumimoji="1" lang="en-US" altLang="ja-JP" sz="800" dirty="0">
                <a:latin typeface="+mn-ea"/>
              </a:rPr>
              <a:t>FO</a:t>
            </a:r>
            <a:endParaRPr kumimoji="1" lang="ja-JP" altLang="en-US" sz="900" dirty="0">
              <a:latin typeface="+mn-ea"/>
            </a:endParaRPr>
          </a:p>
        </p:txBody>
      </p:sp>
      <p:sp>
        <p:nvSpPr>
          <p:cNvPr id="58" name="テキスト ボックス 57">
            <a:extLst>
              <a:ext uri="{FF2B5EF4-FFF2-40B4-BE49-F238E27FC236}">
                <a16:creationId xmlns:a16="http://schemas.microsoft.com/office/drawing/2014/main" id="{BADE42A3-5C29-4DFD-818D-202C1768B566}"/>
              </a:ext>
            </a:extLst>
          </p:cNvPr>
          <p:cNvSpPr txBox="1"/>
          <p:nvPr/>
        </p:nvSpPr>
        <p:spPr>
          <a:xfrm>
            <a:off x="6223723" y="1455839"/>
            <a:ext cx="325793" cy="215444"/>
          </a:xfrm>
          <a:prstGeom prst="rect">
            <a:avLst/>
          </a:prstGeom>
          <a:noFill/>
        </p:spPr>
        <p:txBody>
          <a:bodyPr wrap="square" rtlCol="0">
            <a:spAutoFit/>
          </a:bodyPr>
          <a:lstStyle/>
          <a:p>
            <a:r>
              <a:rPr kumimoji="1" lang="en-US" altLang="ja-JP" sz="800" dirty="0">
                <a:latin typeface="+mn-ea"/>
              </a:rPr>
              <a:t>FI</a:t>
            </a:r>
            <a:endParaRPr kumimoji="1" lang="ja-JP" altLang="en-US" sz="900" dirty="0">
              <a:latin typeface="+mn-ea"/>
            </a:endParaRPr>
          </a:p>
        </p:txBody>
      </p:sp>
      <p:sp>
        <p:nvSpPr>
          <p:cNvPr id="59" name="テキスト ボックス 58">
            <a:extLst>
              <a:ext uri="{FF2B5EF4-FFF2-40B4-BE49-F238E27FC236}">
                <a16:creationId xmlns:a16="http://schemas.microsoft.com/office/drawing/2014/main" id="{1123B948-6041-4ED2-AE9E-ECE488841953}"/>
              </a:ext>
            </a:extLst>
          </p:cNvPr>
          <p:cNvSpPr txBox="1"/>
          <p:nvPr/>
        </p:nvSpPr>
        <p:spPr>
          <a:xfrm>
            <a:off x="7165192" y="1455839"/>
            <a:ext cx="325793" cy="215444"/>
          </a:xfrm>
          <a:prstGeom prst="rect">
            <a:avLst/>
          </a:prstGeom>
          <a:noFill/>
        </p:spPr>
        <p:txBody>
          <a:bodyPr wrap="square" rtlCol="0">
            <a:spAutoFit/>
          </a:bodyPr>
          <a:lstStyle/>
          <a:p>
            <a:r>
              <a:rPr kumimoji="1" lang="en-US" altLang="ja-JP" sz="800" dirty="0">
                <a:latin typeface="+mn-ea"/>
              </a:rPr>
              <a:t>FO</a:t>
            </a:r>
            <a:endParaRPr kumimoji="1" lang="ja-JP" altLang="en-US" sz="900" dirty="0">
              <a:latin typeface="+mn-ea"/>
            </a:endParaRPr>
          </a:p>
        </p:txBody>
      </p:sp>
      <p:sp>
        <p:nvSpPr>
          <p:cNvPr id="60" name="テキスト ボックス 59">
            <a:extLst>
              <a:ext uri="{FF2B5EF4-FFF2-40B4-BE49-F238E27FC236}">
                <a16:creationId xmlns:a16="http://schemas.microsoft.com/office/drawing/2014/main" id="{8F342F69-691E-4CA2-BDF4-1EF5937FF0EE}"/>
              </a:ext>
            </a:extLst>
          </p:cNvPr>
          <p:cNvSpPr txBox="1"/>
          <p:nvPr/>
        </p:nvSpPr>
        <p:spPr>
          <a:xfrm>
            <a:off x="7440038" y="1455839"/>
            <a:ext cx="325793" cy="215444"/>
          </a:xfrm>
          <a:prstGeom prst="rect">
            <a:avLst/>
          </a:prstGeom>
          <a:noFill/>
        </p:spPr>
        <p:txBody>
          <a:bodyPr wrap="square" rtlCol="0">
            <a:spAutoFit/>
          </a:bodyPr>
          <a:lstStyle/>
          <a:p>
            <a:r>
              <a:rPr kumimoji="1" lang="en-US" altLang="ja-JP" sz="800" dirty="0">
                <a:latin typeface="+mn-ea"/>
              </a:rPr>
              <a:t>FI</a:t>
            </a:r>
            <a:endParaRPr kumimoji="1" lang="ja-JP" altLang="en-US" sz="900" dirty="0">
              <a:latin typeface="+mn-ea"/>
            </a:endParaRPr>
          </a:p>
        </p:txBody>
      </p:sp>
      <p:pic>
        <p:nvPicPr>
          <p:cNvPr id="49" name="図 48" descr="おもちゃ が含まれている画像&#10;&#10;自動的に生成された説明">
            <a:extLst>
              <a:ext uri="{FF2B5EF4-FFF2-40B4-BE49-F238E27FC236}">
                <a16:creationId xmlns:a16="http://schemas.microsoft.com/office/drawing/2014/main" id="{D4D09A58-0D85-4F8F-A3B5-51CA07729FC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51091" y="953375"/>
            <a:ext cx="798661" cy="1435815"/>
          </a:xfrm>
          <a:prstGeom prst="rect">
            <a:avLst/>
          </a:prstGeom>
        </p:spPr>
      </p:pic>
      <p:pic>
        <p:nvPicPr>
          <p:cNvPr id="66" name="図 65" descr="記号, テーブル, 座る, 写真 が含まれている画像&#10;&#10;自動的に生成された説明">
            <a:extLst>
              <a:ext uri="{FF2B5EF4-FFF2-40B4-BE49-F238E27FC236}">
                <a16:creationId xmlns:a16="http://schemas.microsoft.com/office/drawing/2014/main" id="{D8D931DB-7890-459A-A110-B52927DA31D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134264" y="3056224"/>
            <a:ext cx="851590" cy="1526198"/>
          </a:xfrm>
          <a:prstGeom prst="rect">
            <a:avLst/>
          </a:prstGeom>
        </p:spPr>
      </p:pic>
      <p:pic>
        <p:nvPicPr>
          <p:cNvPr id="68" name="図 67" descr="テーブル, 記号, 表示, 座る が含まれている画像&#10;&#10;自動的に生成された説明">
            <a:extLst>
              <a:ext uri="{FF2B5EF4-FFF2-40B4-BE49-F238E27FC236}">
                <a16:creationId xmlns:a16="http://schemas.microsoft.com/office/drawing/2014/main" id="{5264D048-3009-4DEA-AC17-0AC20FE7FB7F}"/>
              </a:ext>
            </a:extLst>
          </p:cNvPr>
          <p:cNvPicPr>
            <a:picLocks noChangeAspect="1"/>
          </p:cNvPicPr>
          <p:nvPr/>
        </p:nvPicPr>
        <p:blipFill rotWithShape="1">
          <a:blip r:embed="rId10">
            <a:extLst>
              <a:ext uri="{28A0092B-C50C-407E-A947-70E740481C1C}">
                <a14:useLocalDpi xmlns:a14="http://schemas.microsoft.com/office/drawing/2010/main" val="0"/>
              </a:ext>
            </a:extLst>
          </a:blip>
          <a:srcRect l="51260"/>
          <a:stretch/>
        </p:blipFill>
        <p:spPr>
          <a:xfrm>
            <a:off x="6367188" y="3056224"/>
            <a:ext cx="851590" cy="1526198"/>
          </a:xfrm>
          <a:prstGeom prst="rect">
            <a:avLst/>
          </a:prstGeom>
        </p:spPr>
      </p:pic>
      <p:pic>
        <p:nvPicPr>
          <p:cNvPr id="71" name="図 70">
            <a:extLst>
              <a:ext uri="{FF2B5EF4-FFF2-40B4-BE49-F238E27FC236}">
                <a16:creationId xmlns:a16="http://schemas.microsoft.com/office/drawing/2014/main" id="{E03DB594-BD82-405F-B3D7-1DBF782B6CE3}"/>
              </a:ext>
            </a:extLst>
          </p:cNvPr>
          <p:cNvPicPr>
            <a:picLocks noChangeAspect="1"/>
          </p:cNvPicPr>
          <p:nvPr/>
        </p:nvPicPr>
        <p:blipFill>
          <a:blip r:embed="rId11"/>
          <a:stretch>
            <a:fillRect/>
          </a:stretch>
        </p:blipFill>
        <p:spPr>
          <a:xfrm>
            <a:off x="7630660" y="3056225"/>
            <a:ext cx="851051" cy="1526196"/>
          </a:xfrm>
          <a:prstGeom prst="rect">
            <a:avLst/>
          </a:prstGeom>
        </p:spPr>
      </p:pic>
      <p:cxnSp>
        <p:nvCxnSpPr>
          <p:cNvPr id="73" name="コネクタ: カギ線 72">
            <a:extLst>
              <a:ext uri="{FF2B5EF4-FFF2-40B4-BE49-F238E27FC236}">
                <a16:creationId xmlns:a16="http://schemas.microsoft.com/office/drawing/2014/main" id="{9C124BD9-A397-4A21-8C67-69474D156F2A}"/>
              </a:ext>
            </a:extLst>
          </p:cNvPr>
          <p:cNvCxnSpPr>
            <a:cxnSpLocks/>
            <a:stCxn id="6" idx="0"/>
            <a:endCxn id="21" idx="0"/>
          </p:cNvCxnSpPr>
          <p:nvPr/>
        </p:nvCxnSpPr>
        <p:spPr>
          <a:xfrm rot="5400000" flipH="1" flipV="1">
            <a:off x="4944803" y="-2169429"/>
            <a:ext cx="19048" cy="6242540"/>
          </a:xfrm>
          <a:prstGeom prst="bentConnector3">
            <a:avLst>
              <a:gd name="adj1" fmla="val 130012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218B70DB-EAE7-4CEF-8A8A-9E2B721F69E4}"/>
              </a:ext>
            </a:extLst>
          </p:cNvPr>
          <p:cNvSpPr txBox="1"/>
          <p:nvPr/>
        </p:nvSpPr>
        <p:spPr>
          <a:xfrm>
            <a:off x="1765980" y="763219"/>
            <a:ext cx="325793" cy="215444"/>
          </a:xfrm>
          <a:prstGeom prst="rect">
            <a:avLst/>
          </a:prstGeom>
          <a:noFill/>
        </p:spPr>
        <p:txBody>
          <a:bodyPr wrap="square" rtlCol="0">
            <a:spAutoFit/>
          </a:bodyPr>
          <a:lstStyle/>
          <a:p>
            <a:r>
              <a:rPr kumimoji="1" lang="en-US" altLang="ja-JP" sz="800" dirty="0">
                <a:latin typeface="+mn-ea"/>
              </a:rPr>
              <a:t>FO</a:t>
            </a:r>
            <a:endParaRPr kumimoji="1" lang="ja-JP" altLang="en-US" sz="900" dirty="0">
              <a:latin typeface="+mn-ea"/>
            </a:endParaRPr>
          </a:p>
        </p:txBody>
      </p:sp>
      <p:sp>
        <p:nvSpPr>
          <p:cNvPr id="75" name="テキスト ボックス 74">
            <a:extLst>
              <a:ext uri="{FF2B5EF4-FFF2-40B4-BE49-F238E27FC236}">
                <a16:creationId xmlns:a16="http://schemas.microsoft.com/office/drawing/2014/main" id="{6E10DE95-0008-49E7-9261-CBB0673AD879}"/>
              </a:ext>
            </a:extLst>
          </p:cNvPr>
          <p:cNvSpPr txBox="1"/>
          <p:nvPr/>
        </p:nvSpPr>
        <p:spPr>
          <a:xfrm>
            <a:off x="8082398" y="763219"/>
            <a:ext cx="325793" cy="215444"/>
          </a:xfrm>
          <a:prstGeom prst="rect">
            <a:avLst/>
          </a:prstGeom>
          <a:noFill/>
        </p:spPr>
        <p:txBody>
          <a:bodyPr wrap="square" rtlCol="0">
            <a:spAutoFit/>
          </a:bodyPr>
          <a:lstStyle/>
          <a:p>
            <a:r>
              <a:rPr kumimoji="1" lang="en-US" altLang="ja-JP" sz="800" dirty="0">
                <a:latin typeface="+mn-ea"/>
              </a:rPr>
              <a:t>FI</a:t>
            </a:r>
            <a:endParaRPr kumimoji="1" lang="ja-JP" altLang="en-US" sz="900" dirty="0">
              <a:latin typeface="+mn-ea"/>
            </a:endParaRPr>
          </a:p>
        </p:txBody>
      </p:sp>
      <p:sp>
        <p:nvSpPr>
          <p:cNvPr id="76" name="テキスト ボックス 75">
            <a:extLst>
              <a:ext uri="{FF2B5EF4-FFF2-40B4-BE49-F238E27FC236}">
                <a16:creationId xmlns:a16="http://schemas.microsoft.com/office/drawing/2014/main" id="{D7E64EFB-23F3-4DC2-A67D-D255182BE3B3}"/>
              </a:ext>
            </a:extLst>
          </p:cNvPr>
          <p:cNvSpPr txBox="1"/>
          <p:nvPr/>
        </p:nvSpPr>
        <p:spPr>
          <a:xfrm>
            <a:off x="1827190" y="512542"/>
            <a:ext cx="1247688" cy="230832"/>
          </a:xfrm>
          <a:prstGeom prst="rect">
            <a:avLst/>
          </a:prstGeom>
          <a:noFill/>
        </p:spPr>
        <p:txBody>
          <a:bodyPr wrap="square" rtlCol="0">
            <a:spAutoFit/>
          </a:bodyPr>
          <a:lstStyle/>
          <a:p>
            <a:r>
              <a:rPr kumimoji="1" lang="ja-JP" altLang="en-US" sz="900" dirty="0">
                <a:latin typeface="+mn-ea"/>
              </a:rPr>
              <a:t>プレゼント無し</a:t>
            </a:r>
          </a:p>
        </p:txBody>
      </p:sp>
      <p:cxnSp>
        <p:nvCxnSpPr>
          <p:cNvPr id="80" name="直線矢印コネクタ 79">
            <a:extLst>
              <a:ext uri="{FF2B5EF4-FFF2-40B4-BE49-F238E27FC236}">
                <a16:creationId xmlns:a16="http://schemas.microsoft.com/office/drawing/2014/main" id="{E85A3B86-2210-4B10-8894-6B57B8F6B079}"/>
              </a:ext>
            </a:extLst>
          </p:cNvPr>
          <p:cNvCxnSpPr>
            <a:cxnSpLocks/>
            <a:stCxn id="68" idx="3"/>
            <a:endCxn id="71" idx="1"/>
          </p:cNvCxnSpPr>
          <p:nvPr/>
        </p:nvCxnSpPr>
        <p:spPr>
          <a:xfrm>
            <a:off x="7218778" y="3819323"/>
            <a:ext cx="4118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線矢印コネクタ 82">
            <a:extLst>
              <a:ext uri="{FF2B5EF4-FFF2-40B4-BE49-F238E27FC236}">
                <a16:creationId xmlns:a16="http://schemas.microsoft.com/office/drawing/2014/main" id="{8231FF17-CD9A-4FB5-BF2A-D1785739033A}"/>
              </a:ext>
            </a:extLst>
          </p:cNvPr>
          <p:cNvCxnSpPr>
            <a:cxnSpLocks/>
            <a:stCxn id="66" idx="3"/>
            <a:endCxn id="68" idx="1"/>
          </p:cNvCxnSpPr>
          <p:nvPr/>
        </p:nvCxnSpPr>
        <p:spPr>
          <a:xfrm>
            <a:off x="5985854" y="3819323"/>
            <a:ext cx="38133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1" name="テキスト ボックス 110">
            <a:extLst>
              <a:ext uri="{FF2B5EF4-FFF2-40B4-BE49-F238E27FC236}">
                <a16:creationId xmlns:a16="http://schemas.microsoft.com/office/drawing/2014/main" id="{F4AFB54F-C8B5-422E-9405-7FC982DF76C5}"/>
              </a:ext>
            </a:extLst>
          </p:cNvPr>
          <p:cNvSpPr txBox="1"/>
          <p:nvPr/>
        </p:nvSpPr>
        <p:spPr>
          <a:xfrm>
            <a:off x="1278000" y="2389911"/>
            <a:ext cx="1098378" cy="200055"/>
          </a:xfrm>
          <a:prstGeom prst="rect">
            <a:avLst/>
          </a:prstGeom>
          <a:noFill/>
        </p:spPr>
        <p:txBody>
          <a:bodyPr wrap="none" rtlCol="0">
            <a:spAutoFit/>
          </a:bodyPr>
          <a:lstStyle/>
          <a:p>
            <a:pPr algn="ctr"/>
            <a:r>
              <a:rPr kumimoji="1" lang="en-US" altLang="ja-JP" sz="700" dirty="0">
                <a:latin typeface="+mn-ea"/>
              </a:rPr>
              <a:t>fb100.</a:t>
            </a:r>
            <a:r>
              <a:rPr kumimoji="1" lang="ja-JP" altLang="en-US" sz="700" dirty="0">
                <a:latin typeface="+mn-ea"/>
              </a:rPr>
              <a:t>プレゼント画面</a:t>
            </a:r>
          </a:p>
        </p:txBody>
      </p:sp>
      <p:sp>
        <p:nvSpPr>
          <p:cNvPr id="112" name="テキスト ボックス 111">
            <a:extLst>
              <a:ext uri="{FF2B5EF4-FFF2-40B4-BE49-F238E27FC236}">
                <a16:creationId xmlns:a16="http://schemas.microsoft.com/office/drawing/2014/main" id="{93B78A43-0BEB-440F-A266-6466D7B9F3FC}"/>
              </a:ext>
            </a:extLst>
          </p:cNvPr>
          <p:cNvSpPr txBox="1"/>
          <p:nvPr/>
        </p:nvSpPr>
        <p:spPr>
          <a:xfrm>
            <a:off x="3864878" y="2400495"/>
            <a:ext cx="1008609" cy="200055"/>
          </a:xfrm>
          <a:prstGeom prst="rect">
            <a:avLst/>
          </a:prstGeom>
          <a:noFill/>
        </p:spPr>
        <p:txBody>
          <a:bodyPr wrap="none" rtlCol="0">
            <a:spAutoFit/>
          </a:bodyPr>
          <a:lstStyle>
            <a:defPPr>
              <a:defRPr lang="en-US"/>
            </a:defPPr>
            <a:lvl1pPr algn="ctr">
              <a:defRPr kumimoji="1" sz="700">
                <a:latin typeface="+mn-ea"/>
              </a:defRPr>
            </a:lvl1pPr>
          </a:lstStyle>
          <a:p>
            <a:r>
              <a:rPr lang="en-US" altLang="ja-JP" dirty="0"/>
              <a:t>fb110.</a:t>
            </a:r>
            <a:r>
              <a:rPr lang="ja-JP" altLang="en-US" dirty="0"/>
              <a:t>脱衣所画面①</a:t>
            </a:r>
          </a:p>
        </p:txBody>
      </p:sp>
      <p:sp>
        <p:nvSpPr>
          <p:cNvPr id="113" name="テキスト ボックス 112">
            <a:extLst>
              <a:ext uri="{FF2B5EF4-FFF2-40B4-BE49-F238E27FC236}">
                <a16:creationId xmlns:a16="http://schemas.microsoft.com/office/drawing/2014/main" id="{E0E75BC0-3C7D-462F-AE5E-57C31687DAF8}"/>
              </a:ext>
            </a:extLst>
          </p:cNvPr>
          <p:cNvSpPr txBox="1"/>
          <p:nvPr/>
        </p:nvSpPr>
        <p:spPr>
          <a:xfrm>
            <a:off x="5070759" y="2389911"/>
            <a:ext cx="1008609" cy="200055"/>
          </a:xfrm>
          <a:prstGeom prst="rect">
            <a:avLst/>
          </a:prstGeom>
          <a:noFill/>
        </p:spPr>
        <p:txBody>
          <a:bodyPr wrap="none" rtlCol="0">
            <a:spAutoFit/>
          </a:bodyPr>
          <a:lstStyle>
            <a:defPPr>
              <a:defRPr lang="en-US"/>
            </a:defPPr>
            <a:lvl1pPr algn="ctr">
              <a:defRPr kumimoji="1" sz="700">
                <a:latin typeface="+mn-ea"/>
              </a:defRPr>
            </a:lvl1pPr>
          </a:lstStyle>
          <a:p>
            <a:r>
              <a:rPr lang="en-US" altLang="ja-JP" dirty="0"/>
              <a:t>fb110.</a:t>
            </a:r>
            <a:r>
              <a:rPr lang="ja-JP" altLang="en-US" dirty="0"/>
              <a:t>脱衣所画面②</a:t>
            </a:r>
          </a:p>
        </p:txBody>
      </p:sp>
      <p:sp>
        <p:nvSpPr>
          <p:cNvPr id="114" name="テキスト ボックス 113">
            <a:extLst>
              <a:ext uri="{FF2B5EF4-FFF2-40B4-BE49-F238E27FC236}">
                <a16:creationId xmlns:a16="http://schemas.microsoft.com/office/drawing/2014/main" id="{CBA7CE2E-16B1-4ACE-8B1B-0B98B68653FF}"/>
              </a:ext>
            </a:extLst>
          </p:cNvPr>
          <p:cNvSpPr txBox="1"/>
          <p:nvPr/>
        </p:nvSpPr>
        <p:spPr>
          <a:xfrm>
            <a:off x="6157641" y="2434169"/>
            <a:ext cx="1419931" cy="200055"/>
          </a:xfrm>
          <a:prstGeom prst="rect">
            <a:avLst/>
          </a:prstGeom>
          <a:noFill/>
        </p:spPr>
        <p:txBody>
          <a:bodyPr wrap="square" rtlCol="0">
            <a:spAutoFit/>
          </a:bodyPr>
          <a:lstStyle/>
          <a:p>
            <a:pPr algn="ctr"/>
            <a:r>
              <a:rPr kumimoji="1" lang="en-US" altLang="ja-JP" sz="700" dirty="0">
                <a:latin typeface="+mn-ea"/>
              </a:rPr>
              <a:t>fb110.</a:t>
            </a:r>
            <a:r>
              <a:rPr kumimoji="1" lang="ja-JP" altLang="en-US" sz="700" dirty="0">
                <a:latin typeface="+mn-ea"/>
              </a:rPr>
              <a:t>脱衣所画面③</a:t>
            </a:r>
          </a:p>
        </p:txBody>
      </p:sp>
      <p:sp>
        <p:nvSpPr>
          <p:cNvPr id="116" name="テキスト ボックス 115">
            <a:extLst>
              <a:ext uri="{FF2B5EF4-FFF2-40B4-BE49-F238E27FC236}">
                <a16:creationId xmlns:a16="http://schemas.microsoft.com/office/drawing/2014/main" id="{25FE1D10-79A9-460B-BB90-F9BDAE1D6F4F}"/>
              </a:ext>
            </a:extLst>
          </p:cNvPr>
          <p:cNvSpPr txBox="1"/>
          <p:nvPr/>
        </p:nvSpPr>
        <p:spPr>
          <a:xfrm>
            <a:off x="5123451" y="4624358"/>
            <a:ext cx="886781" cy="200055"/>
          </a:xfrm>
          <a:prstGeom prst="rect">
            <a:avLst/>
          </a:prstGeom>
          <a:noFill/>
        </p:spPr>
        <p:txBody>
          <a:bodyPr wrap="none" rtlCol="0">
            <a:spAutoFit/>
          </a:bodyPr>
          <a:lstStyle>
            <a:defPPr>
              <a:defRPr lang="en-US"/>
            </a:defPPr>
            <a:lvl1pPr>
              <a:defRPr kumimoji="1" sz="700">
                <a:latin typeface="+mn-ea"/>
              </a:defRPr>
            </a:lvl1pPr>
          </a:lstStyle>
          <a:p>
            <a:r>
              <a:rPr lang="en-US" altLang="ja-JP" dirty="0"/>
              <a:t>fb140</a:t>
            </a:r>
            <a:r>
              <a:rPr lang="ja-JP" altLang="en-US" dirty="0"/>
              <a:t>抽選画面①</a:t>
            </a:r>
          </a:p>
        </p:txBody>
      </p:sp>
      <p:sp>
        <p:nvSpPr>
          <p:cNvPr id="117" name="テキスト ボックス 116">
            <a:extLst>
              <a:ext uri="{FF2B5EF4-FFF2-40B4-BE49-F238E27FC236}">
                <a16:creationId xmlns:a16="http://schemas.microsoft.com/office/drawing/2014/main" id="{88F2B0BA-26B1-4940-B209-7E9F0496B530}"/>
              </a:ext>
            </a:extLst>
          </p:cNvPr>
          <p:cNvSpPr txBox="1"/>
          <p:nvPr/>
        </p:nvSpPr>
        <p:spPr>
          <a:xfrm>
            <a:off x="6351934" y="4612303"/>
            <a:ext cx="883575" cy="200055"/>
          </a:xfrm>
          <a:prstGeom prst="rect">
            <a:avLst/>
          </a:prstGeom>
          <a:noFill/>
        </p:spPr>
        <p:txBody>
          <a:bodyPr wrap="none" rtlCol="0">
            <a:spAutoFit/>
          </a:bodyPr>
          <a:lstStyle>
            <a:defPPr>
              <a:defRPr lang="en-US"/>
            </a:defPPr>
            <a:lvl1pPr>
              <a:defRPr kumimoji="1" sz="700">
                <a:latin typeface="+mn-ea"/>
              </a:defRPr>
            </a:lvl1pPr>
          </a:lstStyle>
          <a:p>
            <a:r>
              <a:rPr lang="en-US" altLang="ja-JP" dirty="0"/>
              <a:t>fb140b.</a:t>
            </a:r>
            <a:r>
              <a:rPr lang="ja-JP" altLang="en-US" dirty="0"/>
              <a:t>抽選演出</a:t>
            </a:r>
          </a:p>
        </p:txBody>
      </p:sp>
      <p:sp>
        <p:nvSpPr>
          <p:cNvPr id="118" name="テキスト ボックス 117">
            <a:extLst>
              <a:ext uri="{FF2B5EF4-FFF2-40B4-BE49-F238E27FC236}">
                <a16:creationId xmlns:a16="http://schemas.microsoft.com/office/drawing/2014/main" id="{B55E5107-D5BD-4795-8DAE-787AF2BA31A4}"/>
              </a:ext>
            </a:extLst>
          </p:cNvPr>
          <p:cNvSpPr txBox="1"/>
          <p:nvPr/>
        </p:nvSpPr>
        <p:spPr>
          <a:xfrm>
            <a:off x="2499216" y="2400495"/>
            <a:ext cx="1149674" cy="200055"/>
          </a:xfrm>
          <a:prstGeom prst="rect">
            <a:avLst/>
          </a:prstGeom>
          <a:noFill/>
        </p:spPr>
        <p:txBody>
          <a:bodyPr wrap="none" rtlCol="0">
            <a:spAutoFit/>
          </a:bodyPr>
          <a:lstStyle>
            <a:defPPr>
              <a:defRPr lang="en-US"/>
            </a:defPPr>
            <a:lvl1pPr algn="ctr">
              <a:defRPr kumimoji="1" sz="700">
                <a:latin typeface="+mn-ea"/>
              </a:defRPr>
            </a:lvl1pPr>
          </a:lstStyle>
          <a:p>
            <a:r>
              <a:rPr lang="en-US" altLang="ja-JP" dirty="0"/>
              <a:t>fb100a.</a:t>
            </a:r>
            <a:r>
              <a:rPr lang="ja-JP" altLang="en-US" dirty="0"/>
              <a:t>確認ダイアログ</a:t>
            </a:r>
          </a:p>
        </p:txBody>
      </p:sp>
      <p:sp>
        <p:nvSpPr>
          <p:cNvPr id="119" name="テキスト ボックス 118">
            <a:extLst>
              <a:ext uri="{FF2B5EF4-FFF2-40B4-BE49-F238E27FC236}">
                <a16:creationId xmlns:a16="http://schemas.microsoft.com/office/drawing/2014/main" id="{F94EB4B4-286E-4D30-9FFB-56E72BC79036}"/>
              </a:ext>
            </a:extLst>
          </p:cNvPr>
          <p:cNvSpPr txBox="1"/>
          <p:nvPr/>
        </p:nvSpPr>
        <p:spPr>
          <a:xfrm>
            <a:off x="7474134" y="4612497"/>
            <a:ext cx="1164101" cy="200055"/>
          </a:xfrm>
          <a:prstGeom prst="rect">
            <a:avLst/>
          </a:prstGeom>
          <a:noFill/>
        </p:spPr>
        <p:txBody>
          <a:bodyPr wrap="none" rtlCol="0">
            <a:spAutoFit/>
          </a:bodyPr>
          <a:lstStyle>
            <a:defPPr>
              <a:defRPr lang="en-US"/>
            </a:defPPr>
            <a:lvl1pPr>
              <a:defRPr kumimoji="1" sz="700">
                <a:latin typeface="+mn-ea"/>
              </a:defRPr>
            </a:lvl1pPr>
          </a:lstStyle>
          <a:p>
            <a:r>
              <a:rPr lang="en-US" altLang="ja-JP" dirty="0"/>
              <a:t>Fb140c.</a:t>
            </a:r>
            <a:r>
              <a:rPr lang="ja-JP" altLang="en-US" dirty="0"/>
              <a:t>確認ダイアログ</a:t>
            </a:r>
          </a:p>
        </p:txBody>
      </p:sp>
      <p:pic>
        <p:nvPicPr>
          <p:cNvPr id="123" name="図 122">
            <a:extLst>
              <a:ext uri="{FF2B5EF4-FFF2-40B4-BE49-F238E27FC236}">
                <a16:creationId xmlns:a16="http://schemas.microsoft.com/office/drawing/2014/main" id="{1A1CBE36-EA71-4A0F-8CFE-F807F1A9363F}"/>
              </a:ext>
            </a:extLst>
          </p:cNvPr>
          <p:cNvPicPr>
            <a:picLocks noChangeAspect="1"/>
          </p:cNvPicPr>
          <p:nvPr/>
        </p:nvPicPr>
        <p:blipFill>
          <a:blip r:embed="rId12"/>
          <a:stretch>
            <a:fillRect/>
          </a:stretch>
        </p:blipFill>
        <p:spPr>
          <a:xfrm>
            <a:off x="5123451" y="4996867"/>
            <a:ext cx="873216" cy="1568270"/>
          </a:xfrm>
          <a:prstGeom prst="rect">
            <a:avLst/>
          </a:prstGeom>
        </p:spPr>
      </p:pic>
      <p:cxnSp>
        <p:nvCxnSpPr>
          <p:cNvPr id="124" name="直線矢印コネクタ 123">
            <a:extLst>
              <a:ext uri="{FF2B5EF4-FFF2-40B4-BE49-F238E27FC236}">
                <a16:creationId xmlns:a16="http://schemas.microsoft.com/office/drawing/2014/main" id="{56EA43D3-6FFE-4D7A-9F9E-D105FFCE4C98}"/>
              </a:ext>
            </a:extLst>
          </p:cNvPr>
          <p:cNvCxnSpPr>
            <a:cxnSpLocks/>
            <a:stCxn id="66" idx="2"/>
            <a:endCxn id="123" idx="0"/>
          </p:cNvCxnSpPr>
          <p:nvPr/>
        </p:nvCxnSpPr>
        <p:spPr>
          <a:xfrm>
            <a:off x="5560059" y="4582422"/>
            <a:ext cx="0" cy="4144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7" name="テキスト ボックス 126">
            <a:extLst>
              <a:ext uri="{FF2B5EF4-FFF2-40B4-BE49-F238E27FC236}">
                <a16:creationId xmlns:a16="http://schemas.microsoft.com/office/drawing/2014/main" id="{6EE55B0A-F8B5-43C4-A13B-8A0BEEE11DA6}"/>
              </a:ext>
            </a:extLst>
          </p:cNvPr>
          <p:cNvSpPr txBox="1"/>
          <p:nvPr/>
        </p:nvSpPr>
        <p:spPr>
          <a:xfrm>
            <a:off x="4938155" y="6565137"/>
            <a:ext cx="1350050" cy="200055"/>
          </a:xfrm>
          <a:prstGeom prst="rect">
            <a:avLst/>
          </a:prstGeom>
          <a:noFill/>
        </p:spPr>
        <p:txBody>
          <a:bodyPr wrap="none" rtlCol="0">
            <a:spAutoFit/>
          </a:bodyPr>
          <a:lstStyle>
            <a:defPPr>
              <a:defRPr lang="en-US"/>
            </a:defPPr>
            <a:lvl1pPr>
              <a:defRPr kumimoji="1" sz="700">
                <a:latin typeface="+mn-ea"/>
              </a:defRPr>
            </a:lvl1pPr>
          </a:lstStyle>
          <a:p>
            <a:r>
              <a:rPr lang="en-US" altLang="ja-JP" dirty="0"/>
              <a:t>Fb140a.</a:t>
            </a:r>
            <a:r>
              <a:rPr lang="ja-JP" altLang="en-US" dirty="0"/>
              <a:t>提供割合ダイアログ</a:t>
            </a:r>
          </a:p>
        </p:txBody>
      </p:sp>
      <p:cxnSp>
        <p:nvCxnSpPr>
          <p:cNvPr id="72" name="コネクタ: カギ線 71">
            <a:extLst>
              <a:ext uri="{FF2B5EF4-FFF2-40B4-BE49-F238E27FC236}">
                <a16:creationId xmlns:a16="http://schemas.microsoft.com/office/drawing/2014/main" id="{6D4E3CE6-7E32-44E5-9728-1AF45E018D6F}"/>
              </a:ext>
            </a:extLst>
          </p:cNvPr>
          <p:cNvCxnSpPr>
            <a:cxnSpLocks/>
            <a:stCxn id="49" idx="2"/>
            <a:endCxn id="5" idx="1"/>
          </p:cNvCxnSpPr>
          <p:nvPr/>
        </p:nvCxnSpPr>
        <p:spPr>
          <a:xfrm rot="5400000">
            <a:off x="4678184" y="1647084"/>
            <a:ext cx="1430133" cy="2914344"/>
          </a:xfrm>
          <a:prstGeom prst="bentConnector4">
            <a:avLst>
              <a:gd name="adj1" fmla="val 23913"/>
              <a:gd name="adj2" fmla="val 107844"/>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8" name="テキスト ボックス 77">
            <a:extLst>
              <a:ext uri="{FF2B5EF4-FFF2-40B4-BE49-F238E27FC236}">
                <a16:creationId xmlns:a16="http://schemas.microsoft.com/office/drawing/2014/main" id="{F3E6F8DD-BCCB-446E-9663-70C0F010314D}"/>
              </a:ext>
            </a:extLst>
          </p:cNvPr>
          <p:cNvSpPr txBox="1"/>
          <p:nvPr/>
        </p:nvSpPr>
        <p:spPr>
          <a:xfrm>
            <a:off x="6158697" y="2694465"/>
            <a:ext cx="859541" cy="230832"/>
          </a:xfrm>
          <a:prstGeom prst="rect">
            <a:avLst/>
          </a:prstGeom>
          <a:noFill/>
        </p:spPr>
        <p:txBody>
          <a:bodyPr wrap="square" rtlCol="0">
            <a:spAutoFit/>
          </a:bodyPr>
          <a:lstStyle/>
          <a:p>
            <a:r>
              <a:rPr kumimoji="1" lang="ja-JP" altLang="en-US" sz="900" dirty="0">
                <a:latin typeface="+mn-ea"/>
              </a:rPr>
              <a:t>好感度最大</a:t>
            </a:r>
          </a:p>
        </p:txBody>
      </p:sp>
      <p:cxnSp>
        <p:nvCxnSpPr>
          <p:cNvPr id="79" name="直線矢印コネクタ 78">
            <a:extLst>
              <a:ext uri="{FF2B5EF4-FFF2-40B4-BE49-F238E27FC236}">
                <a16:creationId xmlns:a16="http://schemas.microsoft.com/office/drawing/2014/main" id="{6D50152D-D186-4D6F-9A60-C386A34386ED}"/>
              </a:ext>
            </a:extLst>
          </p:cNvPr>
          <p:cNvCxnSpPr>
            <a:cxnSpLocks/>
            <a:stCxn id="49" idx="3"/>
            <a:endCxn id="21" idx="1"/>
          </p:cNvCxnSpPr>
          <p:nvPr/>
        </p:nvCxnSpPr>
        <p:spPr>
          <a:xfrm flipV="1">
            <a:off x="7249752" y="1664431"/>
            <a:ext cx="423173" cy="68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テキスト ボックス 80">
            <a:extLst>
              <a:ext uri="{FF2B5EF4-FFF2-40B4-BE49-F238E27FC236}">
                <a16:creationId xmlns:a16="http://schemas.microsoft.com/office/drawing/2014/main" id="{4962EB9E-4C1D-43A2-807B-F19F8B3B82EC}"/>
              </a:ext>
            </a:extLst>
          </p:cNvPr>
          <p:cNvSpPr txBox="1"/>
          <p:nvPr/>
        </p:nvSpPr>
        <p:spPr>
          <a:xfrm>
            <a:off x="6780869" y="2565477"/>
            <a:ext cx="325793" cy="215444"/>
          </a:xfrm>
          <a:prstGeom prst="rect">
            <a:avLst/>
          </a:prstGeom>
          <a:noFill/>
        </p:spPr>
        <p:txBody>
          <a:bodyPr wrap="square" rtlCol="0">
            <a:spAutoFit/>
          </a:bodyPr>
          <a:lstStyle/>
          <a:p>
            <a:r>
              <a:rPr kumimoji="1" lang="en-US" altLang="ja-JP" sz="800" dirty="0">
                <a:latin typeface="+mn-ea"/>
              </a:rPr>
              <a:t>FO</a:t>
            </a:r>
            <a:endParaRPr kumimoji="1" lang="ja-JP" altLang="en-US" sz="900" dirty="0">
              <a:latin typeface="+mn-ea"/>
            </a:endParaRPr>
          </a:p>
        </p:txBody>
      </p:sp>
      <p:sp>
        <p:nvSpPr>
          <p:cNvPr id="82" name="テキスト ボックス 81">
            <a:extLst>
              <a:ext uri="{FF2B5EF4-FFF2-40B4-BE49-F238E27FC236}">
                <a16:creationId xmlns:a16="http://schemas.microsoft.com/office/drawing/2014/main" id="{2EAC0B42-1215-4A44-83E5-D4713E0E203B}"/>
              </a:ext>
            </a:extLst>
          </p:cNvPr>
          <p:cNvSpPr txBox="1"/>
          <p:nvPr/>
        </p:nvSpPr>
        <p:spPr>
          <a:xfrm>
            <a:off x="3640809" y="3566861"/>
            <a:ext cx="325793" cy="215444"/>
          </a:xfrm>
          <a:prstGeom prst="rect">
            <a:avLst/>
          </a:prstGeom>
          <a:noFill/>
        </p:spPr>
        <p:txBody>
          <a:bodyPr wrap="square" rtlCol="0">
            <a:spAutoFit/>
          </a:bodyPr>
          <a:lstStyle/>
          <a:p>
            <a:r>
              <a:rPr kumimoji="1" lang="en-US" altLang="ja-JP" sz="800" dirty="0">
                <a:latin typeface="+mn-ea"/>
              </a:rPr>
              <a:t>FI</a:t>
            </a:r>
            <a:endParaRPr kumimoji="1" lang="ja-JP" altLang="en-US" sz="900" dirty="0">
              <a:latin typeface="+mn-ea"/>
            </a:endParaRPr>
          </a:p>
        </p:txBody>
      </p:sp>
      <p:cxnSp>
        <p:nvCxnSpPr>
          <p:cNvPr id="84" name="コネクタ: カギ線 83">
            <a:extLst>
              <a:ext uri="{FF2B5EF4-FFF2-40B4-BE49-F238E27FC236}">
                <a16:creationId xmlns:a16="http://schemas.microsoft.com/office/drawing/2014/main" id="{9FF55EFF-EF06-4CB2-8695-06015AC02D9D}"/>
              </a:ext>
            </a:extLst>
          </p:cNvPr>
          <p:cNvCxnSpPr>
            <a:cxnSpLocks/>
            <a:stCxn id="71" idx="3"/>
            <a:endCxn id="21" idx="2"/>
          </p:cNvCxnSpPr>
          <p:nvPr/>
        </p:nvCxnSpPr>
        <p:spPr>
          <a:xfrm flipH="1" flipV="1">
            <a:off x="8075597" y="2386544"/>
            <a:ext cx="406114" cy="1432779"/>
          </a:xfrm>
          <a:prstGeom prst="bentConnector4">
            <a:avLst>
              <a:gd name="adj1" fmla="val -56290"/>
              <a:gd name="adj2" fmla="val 7663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テキスト ボックス 114">
            <a:extLst>
              <a:ext uri="{FF2B5EF4-FFF2-40B4-BE49-F238E27FC236}">
                <a16:creationId xmlns:a16="http://schemas.microsoft.com/office/drawing/2014/main" id="{706EE93C-DB4C-41F6-BB5C-7083082A12B9}"/>
              </a:ext>
            </a:extLst>
          </p:cNvPr>
          <p:cNvSpPr txBox="1"/>
          <p:nvPr/>
        </p:nvSpPr>
        <p:spPr>
          <a:xfrm>
            <a:off x="7531285" y="2424012"/>
            <a:ext cx="1140056" cy="230832"/>
          </a:xfrm>
          <a:prstGeom prst="rect">
            <a:avLst/>
          </a:prstGeom>
          <a:noFill/>
        </p:spPr>
        <p:txBody>
          <a:bodyPr wrap="none" rtlCol="0">
            <a:spAutoFit/>
          </a:bodyPr>
          <a:lstStyle/>
          <a:p>
            <a:pPr algn="ctr"/>
            <a:r>
              <a:rPr kumimoji="1" lang="en-US" altLang="ja-JP" sz="900" dirty="0">
                <a:latin typeface="+mn-ea"/>
              </a:rPr>
              <a:t>fb120.</a:t>
            </a:r>
            <a:r>
              <a:rPr kumimoji="1" lang="ja-JP" altLang="en-US" sz="700" dirty="0">
                <a:latin typeface="+mn-ea"/>
              </a:rPr>
              <a:t>おさわり</a:t>
            </a:r>
            <a:r>
              <a:rPr kumimoji="1" lang="ja-JP" altLang="en-US" sz="900" dirty="0">
                <a:latin typeface="+mn-ea"/>
              </a:rPr>
              <a:t>画面</a:t>
            </a:r>
          </a:p>
        </p:txBody>
      </p:sp>
      <p:sp>
        <p:nvSpPr>
          <p:cNvPr id="34" name="テキスト ボックス 33">
            <a:extLst>
              <a:ext uri="{FF2B5EF4-FFF2-40B4-BE49-F238E27FC236}">
                <a16:creationId xmlns:a16="http://schemas.microsoft.com/office/drawing/2014/main" id="{12428945-FB2D-4B19-BEF3-341CE9F788C7}"/>
              </a:ext>
            </a:extLst>
          </p:cNvPr>
          <p:cNvSpPr txBox="1"/>
          <p:nvPr/>
        </p:nvSpPr>
        <p:spPr>
          <a:xfrm>
            <a:off x="8698924" y="1061592"/>
            <a:ext cx="415498" cy="1200329"/>
          </a:xfrm>
          <a:prstGeom prst="rect">
            <a:avLst/>
          </a:prstGeom>
          <a:noFill/>
          <a:ln>
            <a:solidFill>
              <a:schemeClr val="accent1"/>
            </a:solidFill>
          </a:ln>
        </p:spPr>
        <p:txBody>
          <a:bodyPr wrap="none" rtlCol="0">
            <a:spAutoFit/>
          </a:bodyPr>
          <a:lstStyle/>
          <a:p>
            <a:r>
              <a:rPr kumimoji="1" lang="ja-JP" altLang="en-US" dirty="0"/>
              <a:t>リ</a:t>
            </a:r>
            <a:endParaRPr kumimoji="1" lang="en-US" altLang="ja-JP" dirty="0"/>
          </a:p>
          <a:p>
            <a:r>
              <a:rPr kumimoji="1" lang="ja-JP" altLang="en-US" dirty="0"/>
              <a:t>ザ</a:t>
            </a:r>
            <a:endParaRPr kumimoji="1" lang="en-US" altLang="ja-JP" dirty="0"/>
          </a:p>
          <a:p>
            <a:r>
              <a:rPr kumimoji="1" lang="ja-JP" altLang="en-US" dirty="0"/>
              <a:t>ル</a:t>
            </a:r>
            <a:endParaRPr kumimoji="1" lang="en-US" altLang="ja-JP" dirty="0"/>
          </a:p>
          <a:p>
            <a:r>
              <a:rPr kumimoji="1" lang="ja-JP" altLang="en-US" dirty="0"/>
              <a:t>ト</a:t>
            </a:r>
          </a:p>
        </p:txBody>
      </p:sp>
      <p:cxnSp>
        <p:nvCxnSpPr>
          <p:cNvPr id="87" name="直線矢印コネクタ 86">
            <a:extLst>
              <a:ext uri="{FF2B5EF4-FFF2-40B4-BE49-F238E27FC236}">
                <a16:creationId xmlns:a16="http://schemas.microsoft.com/office/drawing/2014/main" id="{C1189D75-6B96-4461-B8C9-F411540487B9}"/>
              </a:ext>
            </a:extLst>
          </p:cNvPr>
          <p:cNvCxnSpPr>
            <a:cxnSpLocks/>
            <a:stCxn id="21" idx="3"/>
            <a:endCxn id="34" idx="1"/>
          </p:cNvCxnSpPr>
          <p:nvPr/>
        </p:nvCxnSpPr>
        <p:spPr>
          <a:xfrm flipV="1">
            <a:off x="8478269" y="1661757"/>
            <a:ext cx="220655" cy="26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線矢印コネクタ 76">
            <a:extLst>
              <a:ext uri="{FF2B5EF4-FFF2-40B4-BE49-F238E27FC236}">
                <a16:creationId xmlns:a16="http://schemas.microsoft.com/office/drawing/2014/main" id="{63135C4C-03FE-4A43-91C7-ACD48668E640}"/>
              </a:ext>
            </a:extLst>
          </p:cNvPr>
          <p:cNvCxnSpPr>
            <a:cxnSpLocks/>
            <a:stCxn id="5" idx="3"/>
            <a:endCxn id="66" idx="1"/>
          </p:cNvCxnSpPr>
          <p:nvPr/>
        </p:nvCxnSpPr>
        <p:spPr>
          <a:xfrm>
            <a:off x="4777653" y="3819323"/>
            <a:ext cx="35661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5" name="テキスト ボックス 84">
            <a:extLst>
              <a:ext uri="{FF2B5EF4-FFF2-40B4-BE49-F238E27FC236}">
                <a16:creationId xmlns:a16="http://schemas.microsoft.com/office/drawing/2014/main" id="{7A9551BF-CD62-4ABE-9005-CA318D74EDA8}"/>
              </a:ext>
            </a:extLst>
          </p:cNvPr>
          <p:cNvSpPr txBox="1"/>
          <p:nvPr/>
        </p:nvSpPr>
        <p:spPr>
          <a:xfrm>
            <a:off x="3861235" y="4586979"/>
            <a:ext cx="1042273" cy="200055"/>
          </a:xfrm>
          <a:prstGeom prst="rect">
            <a:avLst/>
          </a:prstGeom>
          <a:noFill/>
        </p:spPr>
        <p:txBody>
          <a:bodyPr wrap="none" rtlCol="0">
            <a:spAutoFit/>
          </a:bodyPr>
          <a:lstStyle/>
          <a:p>
            <a:r>
              <a:rPr kumimoji="1" lang="en-US" altLang="ja-JP" sz="700" dirty="0">
                <a:latin typeface="+mn-ea"/>
              </a:rPr>
              <a:t>fb130.</a:t>
            </a:r>
            <a:r>
              <a:rPr kumimoji="1" lang="ja-JP" altLang="en-US" sz="700" dirty="0">
                <a:latin typeface="+mn-ea"/>
              </a:rPr>
              <a:t>抽選開始演出</a:t>
            </a:r>
          </a:p>
        </p:txBody>
      </p:sp>
    </p:spTree>
    <p:extLst>
      <p:ext uri="{BB962C8B-B14F-4D97-AF65-F5344CB8AC3E}">
        <p14:creationId xmlns:p14="http://schemas.microsoft.com/office/powerpoint/2010/main" val="3126562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2" name="表 3">
            <a:extLst>
              <a:ext uri="{FF2B5EF4-FFF2-40B4-BE49-F238E27FC236}">
                <a16:creationId xmlns:a16="http://schemas.microsoft.com/office/drawing/2014/main" id="{C5452C3E-E134-45A8-AB6D-0BFA76BD5CEA}"/>
              </a:ext>
            </a:extLst>
          </p:cNvPr>
          <p:cNvGraphicFramePr>
            <a:graphicFrameLocks noGrp="1"/>
          </p:cNvGraphicFramePr>
          <p:nvPr>
            <p:extLst>
              <p:ext uri="{D42A27DB-BD31-4B8C-83A1-F6EECF244321}">
                <p14:modId xmlns:p14="http://schemas.microsoft.com/office/powerpoint/2010/main" val="3029496171"/>
              </p:ext>
            </p:extLst>
          </p:nvPr>
        </p:nvGraphicFramePr>
        <p:xfrm>
          <a:off x="731474" y="3752118"/>
          <a:ext cx="3564375" cy="1135587"/>
        </p:xfrm>
        <a:graphic>
          <a:graphicData uri="http://schemas.openxmlformats.org/drawingml/2006/table">
            <a:tbl>
              <a:tblPr firstRow="1" bandRow="1">
                <a:tableStyleId>{5C22544A-7EE6-4342-B048-85BDC9FD1C3A}</a:tableStyleId>
              </a:tblPr>
              <a:tblGrid>
                <a:gridCol w="1188125">
                  <a:extLst>
                    <a:ext uri="{9D8B030D-6E8A-4147-A177-3AD203B41FA5}">
                      <a16:colId xmlns:a16="http://schemas.microsoft.com/office/drawing/2014/main" val="1498829674"/>
                    </a:ext>
                  </a:extLst>
                </a:gridCol>
                <a:gridCol w="1188125">
                  <a:extLst>
                    <a:ext uri="{9D8B030D-6E8A-4147-A177-3AD203B41FA5}">
                      <a16:colId xmlns:a16="http://schemas.microsoft.com/office/drawing/2014/main" val="1893008818"/>
                    </a:ext>
                  </a:extLst>
                </a:gridCol>
                <a:gridCol w="1188125">
                  <a:extLst>
                    <a:ext uri="{9D8B030D-6E8A-4147-A177-3AD203B41FA5}">
                      <a16:colId xmlns:a16="http://schemas.microsoft.com/office/drawing/2014/main" val="1704862932"/>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dirty="0"/>
                        <a:t>香水</a:t>
                      </a:r>
                    </a:p>
                  </a:txBody>
                  <a:tcPr/>
                </a:tc>
                <a:tc>
                  <a:txBody>
                    <a:bodyPr/>
                    <a:lstStyle/>
                    <a:p>
                      <a:pPr algn="l"/>
                      <a:r>
                        <a:rPr kumimoji="1" lang="ja-JP" altLang="en-US" sz="1050" dirty="0"/>
                        <a:t>お散歩</a:t>
                      </a:r>
                    </a:p>
                  </a:txBody>
                  <a:tcPr/>
                </a:tc>
                <a:tc>
                  <a:txBody>
                    <a:bodyPr/>
                    <a:lstStyle/>
                    <a:p>
                      <a:pPr algn="l"/>
                      <a:r>
                        <a:rPr kumimoji="1" lang="en-US" altLang="ja-JP" sz="1050" dirty="0"/>
                        <a:t>15</a:t>
                      </a:r>
                      <a:endParaRPr kumimoji="1" lang="ja-JP" altLang="en-US" sz="1050" dirty="0"/>
                    </a:p>
                  </a:txBody>
                  <a:tcPr/>
                </a:tc>
                <a:extLst>
                  <a:ext uri="{0D108BD9-81ED-4DB2-BD59-A6C34878D82A}">
                    <a16:rowId xmlns:a16="http://schemas.microsoft.com/office/drawing/2014/main" val="3112280121"/>
                  </a:ext>
                </a:extLst>
              </a:tr>
              <a:tr h="294709">
                <a:tc>
                  <a:txBody>
                    <a:bodyPr/>
                    <a:lstStyle/>
                    <a:p>
                      <a:r>
                        <a:rPr kumimoji="1" lang="ja-JP" altLang="en-US" sz="1050" dirty="0"/>
                        <a:t>ハイヒール</a:t>
                      </a:r>
                    </a:p>
                  </a:txBody>
                  <a:tcPr/>
                </a:tc>
                <a:tc>
                  <a:txBody>
                    <a:bodyPr/>
                    <a:lstStyle/>
                    <a:p>
                      <a:pPr algn="l"/>
                      <a:r>
                        <a:rPr kumimoji="1" lang="ja-JP" altLang="en-US" sz="1050" dirty="0"/>
                        <a:t>お散歩</a:t>
                      </a:r>
                    </a:p>
                  </a:txBody>
                  <a:tcPr/>
                </a:tc>
                <a:tc>
                  <a:txBody>
                    <a:bodyPr/>
                    <a:lstStyle/>
                    <a:p>
                      <a:pPr algn="l"/>
                      <a:r>
                        <a:rPr kumimoji="1" lang="en-US" altLang="ja-JP" sz="1050" dirty="0"/>
                        <a:t>20</a:t>
                      </a:r>
                      <a:endParaRPr kumimoji="1" lang="ja-JP" altLang="en-US" sz="1050" dirty="0"/>
                    </a:p>
                  </a:txBody>
                  <a:tcPr/>
                </a:tc>
                <a:extLst>
                  <a:ext uri="{0D108BD9-81ED-4DB2-BD59-A6C34878D82A}">
                    <a16:rowId xmlns:a16="http://schemas.microsoft.com/office/drawing/2014/main" val="2162883378"/>
                  </a:ext>
                </a:extLst>
              </a:tr>
              <a:tr h="294709">
                <a:tc>
                  <a:txBody>
                    <a:bodyPr/>
                    <a:lstStyle/>
                    <a:p>
                      <a:r>
                        <a:rPr kumimoji="1" lang="ja-JP" altLang="en-US" sz="1050" dirty="0"/>
                        <a:t>バッグ</a:t>
                      </a:r>
                    </a:p>
                  </a:txBody>
                  <a:tcPr/>
                </a:tc>
                <a:tc>
                  <a:txBody>
                    <a:bodyPr/>
                    <a:lstStyle/>
                    <a:p>
                      <a:pPr algn="l"/>
                      <a:r>
                        <a:rPr kumimoji="1" lang="ja-JP" altLang="en-US" sz="1050" dirty="0"/>
                        <a:t>ショップ</a:t>
                      </a:r>
                    </a:p>
                  </a:txBody>
                  <a:tcPr/>
                </a:tc>
                <a:tc>
                  <a:txBody>
                    <a:bodyPr/>
                    <a:lstStyle/>
                    <a:p>
                      <a:pPr algn="l"/>
                      <a:r>
                        <a:rPr kumimoji="1" lang="en-US" altLang="ja-JP" sz="1050" dirty="0"/>
                        <a:t>50</a:t>
                      </a:r>
                      <a:endParaRPr kumimoji="1" lang="ja-JP" altLang="en-US" sz="1050" dirty="0"/>
                    </a:p>
                  </a:txBody>
                  <a:tcPr/>
                </a:tc>
                <a:extLst>
                  <a:ext uri="{0D108BD9-81ED-4DB2-BD59-A6C34878D82A}">
                    <a16:rowId xmlns:a16="http://schemas.microsoft.com/office/drawing/2014/main" val="478068223"/>
                  </a:ext>
                </a:extLst>
              </a:tr>
            </a:tbl>
          </a:graphicData>
        </a:graphic>
      </p:graphicFrame>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dirty="0">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dirty="0"/>
              <a:t>CONFIDENTIAL</a:t>
            </a:r>
            <a:endParaRPr kumimoji="1" lang="ja-JP" altLang="en-US" dirty="0"/>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4</a:t>
            </a:fld>
            <a:endParaRPr kumimoji="1" lang="ja-JP" altLang="en-US" dirty="0"/>
          </a:p>
        </p:txBody>
      </p:sp>
      <p:sp>
        <p:nvSpPr>
          <p:cNvPr id="51" name="テキスト ボックス 50">
            <a:extLst>
              <a:ext uri="{FF2B5EF4-FFF2-40B4-BE49-F238E27FC236}">
                <a16:creationId xmlns:a16="http://schemas.microsoft.com/office/drawing/2014/main" id="{B02C4F3B-7642-4886-8EDD-5641F0046A64}"/>
              </a:ext>
            </a:extLst>
          </p:cNvPr>
          <p:cNvSpPr txBox="1"/>
          <p:nvPr/>
        </p:nvSpPr>
        <p:spPr>
          <a:xfrm>
            <a:off x="591844" y="821304"/>
            <a:ext cx="6651746" cy="707886"/>
          </a:xfrm>
          <a:prstGeom prst="rect">
            <a:avLst/>
          </a:prstGeom>
          <a:noFill/>
        </p:spPr>
        <p:txBody>
          <a:bodyPr wrap="square" rtlCol="0">
            <a:spAutoFit/>
          </a:bodyPr>
          <a:lstStyle/>
          <a:p>
            <a:r>
              <a:rPr kumimoji="1" lang="ja-JP" altLang="en-US" sz="1000" dirty="0"/>
              <a:t>プレゼントは大きく分けてジュエリー、スイーツ、ファッション、アクセサリーの</a:t>
            </a:r>
            <a:r>
              <a:rPr kumimoji="1" lang="en-US" altLang="ja-JP" sz="1000" dirty="0"/>
              <a:t>4</a:t>
            </a:r>
            <a:r>
              <a:rPr kumimoji="1" lang="ja-JP" altLang="en-US" sz="1000" dirty="0"/>
              <a:t>つのジャンルに分類される。</a:t>
            </a:r>
            <a:endParaRPr kumimoji="1" lang="en-US" altLang="ja-JP" sz="1000" dirty="0"/>
          </a:p>
          <a:p>
            <a:r>
              <a:rPr kumimoji="1" lang="ja-JP" altLang="en-US" sz="1000" dirty="0"/>
              <a:t>ジャンルごとに</a:t>
            </a:r>
            <a:r>
              <a:rPr kumimoji="1" lang="en-US" altLang="ja-JP" sz="1000" dirty="0"/>
              <a:t>3</a:t>
            </a:r>
            <a:r>
              <a:rPr kumimoji="1" lang="ja-JP" altLang="en-US" sz="1000" dirty="0"/>
              <a:t>のアイテムを用意し、それぞれに一番風呂ポイントの上昇値を設定する。</a:t>
            </a:r>
            <a:endParaRPr kumimoji="1" lang="en-US" altLang="ja-JP" sz="1000" dirty="0"/>
          </a:p>
          <a:p>
            <a:r>
              <a:rPr kumimoji="1" lang="ja-JP" altLang="en-US" sz="1000" dirty="0"/>
              <a:t>アイテムはショップで購入するか、お散歩での獲得アイテムとして入手する。</a:t>
            </a:r>
          </a:p>
          <a:p>
            <a:r>
              <a:rPr kumimoji="1" lang="ja-JP" altLang="en-US" sz="1000" dirty="0"/>
              <a:t>購入アイテムの方がお散歩で入手するアイテムより上昇値が高い。</a:t>
            </a:r>
            <a:endParaRPr kumimoji="1" lang="en-US" altLang="ja-JP" sz="1000" dirty="0"/>
          </a:p>
        </p:txBody>
      </p:sp>
      <p:sp>
        <p:nvSpPr>
          <p:cNvPr id="52" name="テキスト ボックス 51">
            <a:extLst>
              <a:ext uri="{FF2B5EF4-FFF2-40B4-BE49-F238E27FC236}">
                <a16:creationId xmlns:a16="http://schemas.microsoft.com/office/drawing/2014/main" id="{D63A537E-CF74-4169-8FEE-F9E11CBA3B4F}"/>
              </a:ext>
            </a:extLst>
          </p:cNvPr>
          <p:cNvSpPr txBox="1"/>
          <p:nvPr/>
        </p:nvSpPr>
        <p:spPr>
          <a:xfrm>
            <a:off x="415419" y="538799"/>
            <a:ext cx="1723549" cy="276999"/>
          </a:xfrm>
          <a:prstGeom prst="rect">
            <a:avLst/>
          </a:prstGeom>
          <a:noFill/>
        </p:spPr>
        <p:txBody>
          <a:bodyPr wrap="none" rtlCol="0">
            <a:spAutoFit/>
          </a:bodyPr>
          <a:lstStyle/>
          <a:p>
            <a:r>
              <a:rPr kumimoji="1" lang="ja-JP" altLang="en-US" sz="1200" b="1" dirty="0"/>
              <a:t>●プレゼントについて</a:t>
            </a:r>
          </a:p>
        </p:txBody>
      </p:sp>
      <p:sp>
        <p:nvSpPr>
          <p:cNvPr id="53" name="テキスト ボックス 52">
            <a:extLst>
              <a:ext uri="{FF2B5EF4-FFF2-40B4-BE49-F238E27FC236}">
                <a16:creationId xmlns:a16="http://schemas.microsoft.com/office/drawing/2014/main" id="{8FDB9077-B356-4D18-BC5A-62F132B9CC6E}"/>
              </a:ext>
            </a:extLst>
          </p:cNvPr>
          <p:cNvSpPr txBox="1"/>
          <p:nvPr/>
        </p:nvSpPr>
        <p:spPr>
          <a:xfrm>
            <a:off x="456983" y="1674656"/>
            <a:ext cx="5237235" cy="430887"/>
          </a:xfrm>
          <a:prstGeom prst="rect">
            <a:avLst/>
          </a:prstGeom>
          <a:noFill/>
        </p:spPr>
        <p:txBody>
          <a:bodyPr wrap="square" rtlCol="0">
            <a:spAutoFit/>
          </a:bodyPr>
          <a:lstStyle/>
          <a:p>
            <a:r>
              <a:rPr kumimoji="1" lang="ja-JP" altLang="en-US" sz="1100" b="1" dirty="0"/>
              <a:t>・各ジャンルのアイテム一覧　</a:t>
            </a:r>
            <a:endParaRPr kumimoji="1" lang="en-US" altLang="ja-JP" sz="1100" b="1" dirty="0"/>
          </a:p>
          <a:p>
            <a:r>
              <a:rPr kumimoji="1" lang="ja-JP" altLang="en-US" sz="1100" dirty="0"/>
              <a:t>　</a:t>
            </a:r>
            <a:r>
              <a:rPr kumimoji="1" lang="en-US" altLang="ja-JP" sz="1100" dirty="0">
                <a:solidFill>
                  <a:srgbClr val="FF0000"/>
                </a:solidFill>
              </a:rPr>
              <a:t>※</a:t>
            </a:r>
            <a:r>
              <a:rPr kumimoji="1" lang="ja-JP" altLang="en-US" sz="1100" dirty="0"/>
              <a:t>上昇値は要調整　各ジャンルでのアイテム数が増える可能性あり</a:t>
            </a:r>
            <a:endParaRPr kumimoji="1" lang="en-US" altLang="ja-JP" sz="1100" dirty="0"/>
          </a:p>
        </p:txBody>
      </p:sp>
      <p:graphicFrame>
        <p:nvGraphicFramePr>
          <p:cNvPr id="3" name="表 3">
            <a:extLst>
              <a:ext uri="{FF2B5EF4-FFF2-40B4-BE49-F238E27FC236}">
                <a16:creationId xmlns:a16="http://schemas.microsoft.com/office/drawing/2014/main" id="{4F42FD36-7E2B-4D53-9B1E-D75D3C370004}"/>
              </a:ext>
            </a:extLst>
          </p:cNvPr>
          <p:cNvGraphicFramePr>
            <a:graphicFrameLocks noGrp="1"/>
          </p:cNvGraphicFramePr>
          <p:nvPr>
            <p:extLst>
              <p:ext uri="{D42A27DB-BD31-4B8C-83A1-F6EECF244321}">
                <p14:modId xmlns:p14="http://schemas.microsoft.com/office/powerpoint/2010/main" val="1057080925"/>
              </p:ext>
            </p:extLst>
          </p:nvPr>
        </p:nvGraphicFramePr>
        <p:xfrm>
          <a:off x="731475" y="2298953"/>
          <a:ext cx="3564375" cy="1176479"/>
        </p:xfrm>
        <a:graphic>
          <a:graphicData uri="http://schemas.openxmlformats.org/drawingml/2006/table">
            <a:tbl>
              <a:tblPr firstRow="1" bandRow="1">
                <a:tableStyleId>{5C22544A-7EE6-4342-B048-85BDC9FD1C3A}</a:tableStyleId>
              </a:tblPr>
              <a:tblGrid>
                <a:gridCol w="1188125">
                  <a:extLst>
                    <a:ext uri="{9D8B030D-6E8A-4147-A177-3AD203B41FA5}">
                      <a16:colId xmlns:a16="http://schemas.microsoft.com/office/drawing/2014/main" val="1677463546"/>
                    </a:ext>
                  </a:extLst>
                </a:gridCol>
                <a:gridCol w="1188125">
                  <a:extLst>
                    <a:ext uri="{9D8B030D-6E8A-4147-A177-3AD203B41FA5}">
                      <a16:colId xmlns:a16="http://schemas.microsoft.com/office/drawing/2014/main" val="3486855493"/>
                    </a:ext>
                  </a:extLst>
                </a:gridCol>
                <a:gridCol w="1188125">
                  <a:extLst>
                    <a:ext uri="{9D8B030D-6E8A-4147-A177-3AD203B41FA5}">
                      <a16:colId xmlns:a16="http://schemas.microsoft.com/office/drawing/2014/main" val="1704862932"/>
                    </a:ext>
                  </a:extLst>
                </a:gridCol>
              </a:tblGrid>
              <a:tr h="2923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ポイント上昇値</a:t>
                      </a:r>
                    </a:p>
                  </a:txBody>
                  <a:tcPr/>
                </a:tc>
                <a:extLst>
                  <a:ext uri="{0D108BD9-81ED-4DB2-BD59-A6C34878D82A}">
                    <a16:rowId xmlns:a16="http://schemas.microsoft.com/office/drawing/2014/main" val="2819714066"/>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マニキュア</a:t>
                      </a:r>
                      <a:endParaRPr kumimoji="1" lang="en-US" altLang="ja-JP" sz="1050" dirty="0"/>
                    </a:p>
                  </a:txBody>
                  <a:tcPr/>
                </a:tc>
                <a:tc>
                  <a:txBody>
                    <a:bodyPr/>
                    <a:lstStyle/>
                    <a:p>
                      <a:pPr algn="l"/>
                      <a:r>
                        <a:rPr kumimoji="1" lang="ja-JP" altLang="en-US" sz="1050" dirty="0"/>
                        <a:t>お散歩</a:t>
                      </a:r>
                    </a:p>
                  </a:txBody>
                  <a:tcPr/>
                </a:tc>
                <a:tc>
                  <a:txBody>
                    <a:bodyPr/>
                    <a:lstStyle/>
                    <a:p>
                      <a:pPr algn="l"/>
                      <a:r>
                        <a:rPr kumimoji="1" lang="en-US" altLang="ja-JP" sz="1050" dirty="0"/>
                        <a:t>15</a:t>
                      </a:r>
                      <a:endParaRPr kumimoji="1" lang="ja-JP" altLang="en-US" sz="1050" dirty="0"/>
                    </a:p>
                  </a:txBody>
                  <a:tcPr/>
                </a:tc>
                <a:extLst>
                  <a:ext uri="{0D108BD9-81ED-4DB2-BD59-A6C34878D82A}">
                    <a16:rowId xmlns:a16="http://schemas.microsoft.com/office/drawing/2014/main" val="3112280121"/>
                  </a:ext>
                </a:extLst>
              </a:tr>
              <a:tr h="294709">
                <a:tc>
                  <a:txBody>
                    <a:bodyPr/>
                    <a:lstStyle/>
                    <a:p>
                      <a:r>
                        <a:rPr kumimoji="1" lang="ja-JP" altLang="en-US" sz="1050" dirty="0"/>
                        <a:t>ハンドクリーム</a:t>
                      </a:r>
                    </a:p>
                  </a:txBody>
                  <a:tcPr/>
                </a:tc>
                <a:tc>
                  <a:txBody>
                    <a:bodyPr/>
                    <a:lstStyle/>
                    <a:p>
                      <a:pPr algn="l"/>
                      <a:r>
                        <a:rPr kumimoji="1" lang="ja-JP" altLang="en-US" sz="1050" dirty="0"/>
                        <a:t>お散歩</a:t>
                      </a:r>
                    </a:p>
                  </a:txBody>
                  <a:tcPr/>
                </a:tc>
                <a:tc>
                  <a:txBody>
                    <a:bodyPr/>
                    <a:lstStyle/>
                    <a:p>
                      <a:pPr algn="l"/>
                      <a:r>
                        <a:rPr kumimoji="1" lang="en-US" altLang="ja-JP" sz="1050" dirty="0"/>
                        <a:t>20</a:t>
                      </a:r>
                      <a:endParaRPr kumimoji="1" lang="ja-JP" altLang="en-US" sz="1050" dirty="0"/>
                    </a:p>
                  </a:txBody>
                  <a:tcPr/>
                </a:tc>
                <a:extLst>
                  <a:ext uri="{0D108BD9-81ED-4DB2-BD59-A6C34878D82A}">
                    <a16:rowId xmlns:a16="http://schemas.microsoft.com/office/drawing/2014/main" val="2162883378"/>
                  </a:ext>
                </a:extLst>
              </a:tr>
              <a:tr h="294709">
                <a:tc>
                  <a:txBody>
                    <a:bodyPr/>
                    <a:lstStyle/>
                    <a:p>
                      <a:r>
                        <a:rPr kumimoji="1" lang="ja-JP" altLang="en-US" sz="1050" dirty="0"/>
                        <a:t>リップ</a:t>
                      </a:r>
                    </a:p>
                  </a:txBody>
                  <a:tcPr/>
                </a:tc>
                <a:tc>
                  <a:txBody>
                    <a:bodyPr/>
                    <a:lstStyle/>
                    <a:p>
                      <a:pPr algn="l"/>
                      <a:r>
                        <a:rPr kumimoji="1" lang="ja-JP" altLang="en-US" sz="1050" dirty="0"/>
                        <a:t>ショップ</a:t>
                      </a:r>
                    </a:p>
                  </a:txBody>
                  <a:tcPr/>
                </a:tc>
                <a:tc>
                  <a:txBody>
                    <a:bodyPr/>
                    <a:lstStyle/>
                    <a:p>
                      <a:pPr algn="l"/>
                      <a:r>
                        <a:rPr kumimoji="1" lang="en-US" altLang="ja-JP" sz="1050" dirty="0"/>
                        <a:t>40</a:t>
                      </a:r>
                      <a:endParaRPr kumimoji="1" lang="ja-JP" altLang="en-US" sz="1050" dirty="0"/>
                    </a:p>
                  </a:txBody>
                  <a:tcPr/>
                </a:tc>
                <a:extLst>
                  <a:ext uri="{0D108BD9-81ED-4DB2-BD59-A6C34878D82A}">
                    <a16:rowId xmlns:a16="http://schemas.microsoft.com/office/drawing/2014/main" val="478068223"/>
                  </a:ext>
                </a:extLst>
              </a:tr>
            </a:tbl>
          </a:graphicData>
        </a:graphic>
      </p:graphicFrame>
      <p:sp>
        <p:nvSpPr>
          <p:cNvPr id="54" name="テキスト ボックス 53">
            <a:extLst>
              <a:ext uri="{FF2B5EF4-FFF2-40B4-BE49-F238E27FC236}">
                <a16:creationId xmlns:a16="http://schemas.microsoft.com/office/drawing/2014/main" id="{31C92803-2912-4513-9967-BE8C24E1D4F6}"/>
              </a:ext>
            </a:extLst>
          </p:cNvPr>
          <p:cNvSpPr txBox="1"/>
          <p:nvPr/>
        </p:nvSpPr>
        <p:spPr>
          <a:xfrm>
            <a:off x="748102" y="2113125"/>
            <a:ext cx="943239" cy="246221"/>
          </a:xfrm>
          <a:prstGeom prst="rect">
            <a:avLst/>
          </a:prstGeom>
          <a:noFill/>
        </p:spPr>
        <p:txBody>
          <a:bodyPr wrap="square" rtlCol="0">
            <a:spAutoFit/>
          </a:bodyPr>
          <a:lstStyle/>
          <a:p>
            <a:r>
              <a:rPr kumimoji="1" lang="ja-JP" altLang="en-US" sz="1000" b="1" dirty="0"/>
              <a:t>コスメ</a:t>
            </a:r>
            <a:endParaRPr kumimoji="1" lang="en-US" altLang="ja-JP" sz="1000" b="1" dirty="0"/>
          </a:p>
        </p:txBody>
      </p:sp>
      <p:sp>
        <p:nvSpPr>
          <p:cNvPr id="59" name="テキスト ボックス 58">
            <a:extLst>
              <a:ext uri="{FF2B5EF4-FFF2-40B4-BE49-F238E27FC236}">
                <a16:creationId xmlns:a16="http://schemas.microsoft.com/office/drawing/2014/main" id="{31699C07-AB0D-4C4C-82DD-C27EC21CC959}"/>
              </a:ext>
            </a:extLst>
          </p:cNvPr>
          <p:cNvSpPr txBox="1"/>
          <p:nvPr/>
        </p:nvSpPr>
        <p:spPr>
          <a:xfrm>
            <a:off x="4962873" y="2101835"/>
            <a:ext cx="943239" cy="246221"/>
          </a:xfrm>
          <a:prstGeom prst="rect">
            <a:avLst/>
          </a:prstGeom>
          <a:noFill/>
        </p:spPr>
        <p:txBody>
          <a:bodyPr wrap="square" rtlCol="0">
            <a:spAutoFit/>
          </a:bodyPr>
          <a:lstStyle/>
          <a:p>
            <a:r>
              <a:rPr kumimoji="1" lang="ja-JP" altLang="en-US" sz="1000" b="1" dirty="0"/>
              <a:t>スイーツ</a:t>
            </a:r>
            <a:endParaRPr kumimoji="1" lang="en-US" altLang="ja-JP" sz="1000" b="1" dirty="0"/>
          </a:p>
        </p:txBody>
      </p:sp>
      <p:sp>
        <p:nvSpPr>
          <p:cNvPr id="60" name="テキスト ボックス 59">
            <a:extLst>
              <a:ext uri="{FF2B5EF4-FFF2-40B4-BE49-F238E27FC236}">
                <a16:creationId xmlns:a16="http://schemas.microsoft.com/office/drawing/2014/main" id="{9D861B01-FC9B-4320-848D-48445DB6C9CE}"/>
              </a:ext>
            </a:extLst>
          </p:cNvPr>
          <p:cNvSpPr txBox="1"/>
          <p:nvPr/>
        </p:nvSpPr>
        <p:spPr>
          <a:xfrm>
            <a:off x="748101" y="3558318"/>
            <a:ext cx="1096893" cy="246221"/>
          </a:xfrm>
          <a:prstGeom prst="rect">
            <a:avLst/>
          </a:prstGeom>
          <a:noFill/>
        </p:spPr>
        <p:txBody>
          <a:bodyPr wrap="square" rtlCol="0">
            <a:spAutoFit/>
          </a:bodyPr>
          <a:lstStyle/>
          <a:p>
            <a:r>
              <a:rPr kumimoji="1" lang="ja-JP" altLang="en-US" sz="1000" b="1" dirty="0"/>
              <a:t>ファッション</a:t>
            </a:r>
            <a:endParaRPr kumimoji="1" lang="en-US" altLang="ja-JP" sz="1000" b="1" dirty="0"/>
          </a:p>
        </p:txBody>
      </p:sp>
      <p:sp>
        <p:nvSpPr>
          <p:cNvPr id="61" name="テキスト ボックス 60">
            <a:extLst>
              <a:ext uri="{FF2B5EF4-FFF2-40B4-BE49-F238E27FC236}">
                <a16:creationId xmlns:a16="http://schemas.microsoft.com/office/drawing/2014/main" id="{48B9BF21-A5CC-4110-9B14-56C1DFB5102A}"/>
              </a:ext>
            </a:extLst>
          </p:cNvPr>
          <p:cNvSpPr txBox="1"/>
          <p:nvPr/>
        </p:nvSpPr>
        <p:spPr>
          <a:xfrm>
            <a:off x="4959843" y="3526382"/>
            <a:ext cx="1163653" cy="246221"/>
          </a:xfrm>
          <a:prstGeom prst="rect">
            <a:avLst/>
          </a:prstGeom>
          <a:noFill/>
        </p:spPr>
        <p:txBody>
          <a:bodyPr wrap="square" rtlCol="0">
            <a:spAutoFit/>
          </a:bodyPr>
          <a:lstStyle/>
          <a:p>
            <a:r>
              <a:rPr kumimoji="1" lang="ja-JP" altLang="en-US" sz="1000" b="1" dirty="0"/>
              <a:t>アクセサリー</a:t>
            </a:r>
            <a:endParaRPr kumimoji="1" lang="en-US" altLang="ja-JP" sz="1000" b="1" dirty="0"/>
          </a:p>
        </p:txBody>
      </p:sp>
      <p:graphicFrame>
        <p:nvGraphicFramePr>
          <p:cNvPr id="63" name="表 3">
            <a:extLst>
              <a:ext uri="{FF2B5EF4-FFF2-40B4-BE49-F238E27FC236}">
                <a16:creationId xmlns:a16="http://schemas.microsoft.com/office/drawing/2014/main" id="{BD4D4747-D51A-4977-9077-8FDEB246267C}"/>
              </a:ext>
            </a:extLst>
          </p:cNvPr>
          <p:cNvGraphicFramePr>
            <a:graphicFrameLocks noGrp="1"/>
          </p:cNvGraphicFramePr>
          <p:nvPr>
            <p:extLst>
              <p:ext uri="{D42A27DB-BD31-4B8C-83A1-F6EECF244321}">
                <p14:modId xmlns:p14="http://schemas.microsoft.com/office/powerpoint/2010/main" val="3815502437"/>
              </p:ext>
            </p:extLst>
          </p:nvPr>
        </p:nvGraphicFramePr>
        <p:xfrm>
          <a:off x="4951529" y="2298166"/>
          <a:ext cx="3599454" cy="1176479"/>
        </p:xfrm>
        <a:graphic>
          <a:graphicData uri="http://schemas.openxmlformats.org/drawingml/2006/table">
            <a:tbl>
              <a:tblPr firstRow="1" bandRow="1">
                <a:tableStyleId>{5C22544A-7EE6-4342-B048-85BDC9FD1C3A}</a:tableStyleId>
              </a:tblPr>
              <a:tblGrid>
                <a:gridCol w="1199818">
                  <a:extLst>
                    <a:ext uri="{9D8B030D-6E8A-4147-A177-3AD203B41FA5}">
                      <a16:colId xmlns:a16="http://schemas.microsoft.com/office/drawing/2014/main" val="1498829674"/>
                    </a:ext>
                  </a:extLst>
                </a:gridCol>
                <a:gridCol w="1199818">
                  <a:extLst>
                    <a:ext uri="{9D8B030D-6E8A-4147-A177-3AD203B41FA5}">
                      <a16:colId xmlns:a16="http://schemas.microsoft.com/office/drawing/2014/main" val="2549951061"/>
                    </a:ext>
                  </a:extLst>
                </a:gridCol>
                <a:gridCol w="1199818">
                  <a:extLst>
                    <a:ext uri="{9D8B030D-6E8A-4147-A177-3AD203B41FA5}">
                      <a16:colId xmlns:a16="http://schemas.microsoft.com/office/drawing/2014/main" val="1704862932"/>
                    </a:ext>
                  </a:extLst>
                </a:gridCol>
              </a:tblGrid>
              <a:tr h="2923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dirty="0"/>
                        <a:t>キャンディー</a:t>
                      </a:r>
                    </a:p>
                  </a:txBody>
                  <a:tcPr/>
                </a:tc>
                <a:tc>
                  <a:txBody>
                    <a:bodyPr/>
                    <a:lstStyle/>
                    <a:p>
                      <a:pPr algn="l"/>
                      <a:r>
                        <a:rPr kumimoji="1" lang="ja-JP" altLang="en-US" sz="1050" dirty="0"/>
                        <a:t>お散歩</a:t>
                      </a:r>
                    </a:p>
                  </a:txBody>
                  <a:tcPr/>
                </a:tc>
                <a:tc>
                  <a:txBody>
                    <a:bodyPr/>
                    <a:lstStyle/>
                    <a:p>
                      <a:pPr algn="l"/>
                      <a:r>
                        <a:rPr kumimoji="1" lang="en-US" altLang="ja-JP" sz="1050" dirty="0"/>
                        <a:t>15</a:t>
                      </a:r>
                      <a:endParaRPr kumimoji="1" lang="ja-JP" altLang="en-US" sz="1050" dirty="0"/>
                    </a:p>
                  </a:txBody>
                  <a:tcPr/>
                </a:tc>
                <a:extLst>
                  <a:ext uri="{0D108BD9-81ED-4DB2-BD59-A6C34878D82A}">
                    <a16:rowId xmlns:a16="http://schemas.microsoft.com/office/drawing/2014/main" val="3112280121"/>
                  </a:ext>
                </a:extLst>
              </a:tr>
              <a:tr h="294709">
                <a:tc>
                  <a:txBody>
                    <a:bodyPr/>
                    <a:lstStyle/>
                    <a:p>
                      <a:r>
                        <a:rPr kumimoji="1" lang="ja-JP" altLang="en-US" sz="1050" dirty="0"/>
                        <a:t>マカロン</a:t>
                      </a:r>
                    </a:p>
                  </a:txBody>
                  <a:tcPr/>
                </a:tc>
                <a:tc>
                  <a:txBody>
                    <a:bodyPr/>
                    <a:lstStyle/>
                    <a:p>
                      <a:pPr algn="l"/>
                      <a:r>
                        <a:rPr kumimoji="1" lang="ja-JP" altLang="en-US" sz="1050" dirty="0"/>
                        <a:t>お散歩</a:t>
                      </a:r>
                    </a:p>
                  </a:txBody>
                  <a:tcPr/>
                </a:tc>
                <a:tc>
                  <a:txBody>
                    <a:bodyPr/>
                    <a:lstStyle/>
                    <a:p>
                      <a:pPr algn="l"/>
                      <a:r>
                        <a:rPr kumimoji="1" lang="en-US" altLang="ja-JP" sz="1050" dirty="0"/>
                        <a:t>20</a:t>
                      </a:r>
                      <a:endParaRPr kumimoji="1" lang="ja-JP" altLang="en-US" sz="1050" dirty="0"/>
                    </a:p>
                  </a:txBody>
                  <a:tcPr/>
                </a:tc>
                <a:extLst>
                  <a:ext uri="{0D108BD9-81ED-4DB2-BD59-A6C34878D82A}">
                    <a16:rowId xmlns:a16="http://schemas.microsoft.com/office/drawing/2014/main" val="2162883378"/>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ショートケーキ</a:t>
                      </a:r>
                    </a:p>
                  </a:txBody>
                  <a:tcPr/>
                </a:tc>
                <a:tc>
                  <a:txBody>
                    <a:bodyPr/>
                    <a:lstStyle/>
                    <a:p>
                      <a:pPr algn="l"/>
                      <a:r>
                        <a:rPr kumimoji="1" lang="ja-JP" altLang="en-US" sz="1050" dirty="0"/>
                        <a:t>ショップ</a:t>
                      </a:r>
                    </a:p>
                  </a:txBody>
                  <a:tcPr/>
                </a:tc>
                <a:tc>
                  <a:txBody>
                    <a:bodyPr/>
                    <a:lstStyle/>
                    <a:p>
                      <a:pPr algn="l"/>
                      <a:r>
                        <a:rPr kumimoji="1" lang="en-US" altLang="ja-JP" sz="1050" dirty="0"/>
                        <a:t>45</a:t>
                      </a:r>
                      <a:endParaRPr kumimoji="1" lang="ja-JP" altLang="en-US" sz="1050" dirty="0"/>
                    </a:p>
                  </a:txBody>
                  <a:tcPr/>
                </a:tc>
                <a:extLst>
                  <a:ext uri="{0D108BD9-81ED-4DB2-BD59-A6C34878D82A}">
                    <a16:rowId xmlns:a16="http://schemas.microsoft.com/office/drawing/2014/main" val="478068223"/>
                  </a:ext>
                </a:extLst>
              </a:tr>
            </a:tbl>
          </a:graphicData>
        </a:graphic>
      </p:graphicFrame>
      <p:graphicFrame>
        <p:nvGraphicFramePr>
          <p:cNvPr id="64" name="表 3">
            <a:extLst>
              <a:ext uri="{FF2B5EF4-FFF2-40B4-BE49-F238E27FC236}">
                <a16:creationId xmlns:a16="http://schemas.microsoft.com/office/drawing/2014/main" id="{265343B3-801C-4E32-BCE9-72C5D695DE0B}"/>
              </a:ext>
            </a:extLst>
          </p:cNvPr>
          <p:cNvGraphicFramePr>
            <a:graphicFrameLocks noGrp="1"/>
          </p:cNvGraphicFramePr>
          <p:nvPr>
            <p:extLst>
              <p:ext uri="{D42A27DB-BD31-4B8C-83A1-F6EECF244321}">
                <p14:modId xmlns:p14="http://schemas.microsoft.com/office/powerpoint/2010/main" val="1218072439"/>
              </p:ext>
            </p:extLst>
          </p:nvPr>
        </p:nvGraphicFramePr>
        <p:xfrm>
          <a:off x="4944215" y="3711226"/>
          <a:ext cx="3606768" cy="1176479"/>
        </p:xfrm>
        <a:graphic>
          <a:graphicData uri="http://schemas.openxmlformats.org/drawingml/2006/table">
            <a:tbl>
              <a:tblPr firstRow="1" bandRow="1">
                <a:tableStyleId>{5C22544A-7EE6-4342-B048-85BDC9FD1C3A}</a:tableStyleId>
              </a:tblPr>
              <a:tblGrid>
                <a:gridCol w="1202256">
                  <a:extLst>
                    <a:ext uri="{9D8B030D-6E8A-4147-A177-3AD203B41FA5}">
                      <a16:colId xmlns:a16="http://schemas.microsoft.com/office/drawing/2014/main" val="1498829674"/>
                    </a:ext>
                  </a:extLst>
                </a:gridCol>
                <a:gridCol w="1202256">
                  <a:extLst>
                    <a:ext uri="{9D8B030D-6E8A-4147-A177-3AD203B41FA5}">
                      <a16:colId xmlns:a16="http://schemas.microsoft.com/office/drawing/2014/main" val="1437621786"/>
                    </a:ext>
                  </a:extLst>
                </a:gridCol>
                <a:gridCol w="1202256">
                  <a:extLst>
                    <a:ext uri="{9D8B030D-6E8A-4147-A177-3AD203B41FA5}">
                      <a16:colId xmlns:a16="http://schemas.microsoft.com/office/drawing/2014/main" val="1704862932"/>
                    </a:ext>
                  </a:extLst>
                </a:gridCol>
              </a:tblGrid>
              <a:tr h="2923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dirty="0"/>
                        <a:t>ブレスレット</a:t>
                      </a:r>
                    </a:p>
                  </a:txBody>
                  <a:tcPr/>
                </a:tc>
                <a:tc>
                  <a:txBody>
                    <a:bodyPr/>
                    <a:lstStyle/>
                    <a:p>
                      <a:pPr algn="l"/>
                      <a:r>
                        <a:rPr kumimoji="1" lang="ja-JP" altLang="en-US" sz="1050" dirty="0"/>
                        <a:t>お散歩</a:t>
                      </a:r>
                    </a:p>
                  </a:txBody>
                  <a:tcPr/>
                </a:tc>
                <a:tc>
                  <a:txBody>
                    <a:bodyPr/>
                    <a:lstStyle/>
                    <a:p>
                      <a:pPr algn="l"/>
                      <a:r>
                        <a:rPr kumimoji="1" lang="en-US" altLang="ja-JP" sz="1050" dirty="0"/>
                        <a:t>30</a:t>
                      </a:r>
                      <a:endParaRPr kumimoji="1" lang="ja-JP" altLang="en-US" sz="1050" dirty="0"/>
                    </a:p>
                  </a:txBody>
                  <a:tcPr/>
                </a:tc>
                <a:extLst>
                  <a:ext uri="{0D108BD9-81ED-4DB2-BD59-A6C34878D82A}">
                    <a16:rowId xmlns:a16="http://schemas.microsoft.com/office/drawing/2014/main" val="3112280121"/>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イアリング</a:t>
                      </a:r>
                    </a:p>
                  </a:txBody>
                  <a:tcPr/>
                </a:tc>
                <a:tc>
                  <a:txBody>
                    <a:bodyPr/>
                    <a:lstStyle/>
                    <a:p>
                      <a:pPr algn="l"/>
                      <a:r>
                        <a:rPr kumimoji="1" lang="ja-JP" altLang="en-US" sz="1050" dirty="0"/>
                        <a:t>ショップ</a:t>
                      </a:r>
                    </a:p>
                  </a:txBody>
                  <a:tcPr/>
                </a:tc>
                <a:tc>
                  <a:txBody>
                    <a:bodyPr/>
                    <a:lstStyle/>
                    <a:p>
                      <a:pPr algn="l"/>
                      <a:r>
                        <a:rPr kumimoji="1" lang="en-US" altLang="ja-JP" sz="1050" dirty="0"/>
                        <a:t>45</a:t>
                      </a:r>
                      <a:endParaRPr kumimoji="1" lang="ja-JP" altLang="en-US" sz="1050" dirty="0"/>
                    </a:p>
                  </a:txBody>
                  <a:tcPr/>
                </a:tc>
                <a:extLst>
                  <a:ext uri="{0D108BD9-81ED-4DB2-BD59-A6C34878D82A}">
                    <a16:rowId xmlns:a16="http://schemas.microsoft.com/office/drawing/2014/main" val="2162883378"/>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ネックレス</a:t>
                      </a:r>
                    </a:p>
                  </a:txBody>
                  <a:tcPr/>
                </a:tc>
                <a:tc>
                  <a:txBody>
                    <a:bodyPr/>
                    <a:lstStyle/>
                    <a:p>
                      <a:pPr algn="l"/>
                      <a:r>
                        <a:rPr kumimoji="1" lang="ja-JP" altLang="en-US" sz="1050" dirty="0"/>
                        <a:t>ショップ</a:t>
                      </a:r>
                    </a:p>
                  </a:txBody>
                  <a:tcPr/>
                </a:tc>
                <a:tc>
                  <a:txBody>
                    <a:bodyPr/>
                    <a:lstStyle/>
                    <a:p>
                      <a:pPr algn="l"/>
                      <a:r>
                        <a:rPr kumimoji="1" lang="en-US" altLang="ja-JP" sz="1050" dirty="0"/>
                        <a:t>60</a:t>
                      </a:r>
                      <a:endParaRPr kumimoji="1" lang="ja-JP" altLang="en-US" sz="1050" dirty="0"/>
                    </a:p>
                  </a:txBody>
                  <a:tcPr/>
                </a:tc>
                <a:extLst>
                  <a:ext uri="{0D108BD9-81ED-4DB2-BD59-A6C34878D82A}">
                    <a16:rowId xmlns:a16="http://schemas.microsoft.com/office/drawing/2014/main" val="3119511200"/>
                  </a:ext>
                </a:extLst>
              </a:tr>
            </a:tbl>
          </a:graphicData>
        </a:graphic>
      </p:graphicFrame>
      <p:sp>
        <p:nvSpPr>
          <p:cNvPr id="22" name="テキスト ボックス 21">
            <a:extLst>
              <a:ext uri="{FF2B5EF4-FFF2-40B4-BE49-F238E27FC236}">
                <a16:creationId xmlns:a16="http://schemas.microsoft.com/office/drawing/2014/main" id="{437D858E-98DD-44AA-8339-C0B295605860}"/>
              </a:ext>
            </a:extLst>
          </p:cNvPr>
          <p:cNvSpPr txBox="1"/>
          <p:nvPr/>
        </p:nvSpPr>
        <p:spPr>
          <a:xfrm>
            <a:off x="591844" y="5282485"/>
            <a:ext cx="3649503" cy="261610"/>
          </a:xfrm>
          <a:prstGeom prst="rect">
            <a:avLst/>
          </a:prstGeom>
          <a:noFill/>
        </p:spPr>
        <p:txBody>
          <a:bodyPr wrap="square" rtlCol="0">
            <a:spAutoFit/>
          </a:bodyPr>
          <a:lstStyle/>
          <a:p>
            <a:r>
              <a:rPr kumimoji="1" lang="ja-JP" altLang="en-US" sz="1100" b="1" dirty="0"/>
              <a:t>・ダイアモンドとは</a:t>
            </a:r>
            <a:endParaRPr kumimoji="1" lang="en-US" altLang="ja-JP" sz="1100" dirty="0"/>
          </a:p>
        </p:txBody>
      </p:sp>
      <p:graphicFrame>
        <p:nvGraphicFramePr>
          <p:cNvPr id="23" name="表 3">
            <a:extLst>
              <a:ext uri="{FF2B5EF4-FFF2-40B4-BE49-F238E27FC236}">
                <a16:creationId xmlns:a16="http://schemas.microsoft.com/office/drawing/2014/main" id="{2AC49905-5E19-44CC-B3D2-63F2C78F53CA}"/>
              </a:ext>
            </a:extLst>
          </p:cNvPr>
          <p:cNvGraphicFramePr>
            <a:graphicFrameLocks noGrp="1"/>
          </p:cNvGraphicFramePr>
          <p:nvPr>
            <p:extLst>
              <p:ext uri="{D42A27DB-BD31-4B8C-83A1-F6EECF244321}">
                <p14:modId xmlns:p14="http://schemas.microsoft.com/office/powerpoint/2010/main" val="1170016316"/>
              </p:ext>
            </p:extLst>
          </p:nvPr>
        </p:nvGraphicFramePr>
        <p:xfrm>
          <a:off x="4951529" y="5135482"/>
          <a:ext cx="3591141" cy="546169"/>
        </p:xfrm>
        <a:graphic>
          <a:graphicData uri="http://schemas.openxmlformats.org/drawingml/2006/table">
            <a:tbl>
              <a:tblPr firstRow="1" bandRow="1">
                <a:tableStyleId>{5C22544A-7EE6-4342-B048-85BDC9FD1C3A}</a:tableStyleId>
              </a:tblPr>
              <a:tblGrid>
                <a:gridCol w="1197047">
                  <a:extLst>
                    <a:ext uri="{9D8B030D-6E8A-4147-A177-3AD203B41FA5}">
                      <a16:colId xmlns:a16="http://schemas.microsoft.com/office/drawing/2014/main" val="1498829674"/>
                    </a:ext>
                  </a:extLst>
                </a:gridCol>
                <a:gridCol w="1197047">
                  <a:extLst>
                    <a:ext uri="{9D8B030D-6E8A-4147-A177-3AD203B41FA5}">
                      <a16:colId xmlns:a16="http://schemas.microsoft.com/office/drawing/2014/main" val="1893008818"/>
                    </a:ext>
                  </a:extLst>
                </a:gridCol>
                <a:gridCol w="1197047">
                  <a:extLst>
                    <a:ext uri="{9D8B030D-6E8A-4147-A177-3AD203B41FA5}">
                      <a16:colId xmlns:a16="http://schemas.microsoft.com/office/drawing/2014/main" val="1704862932"/>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dirty="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dirty="0"/>
                        <a:t>ダイアモンド</a:t>
                      </a:r>
                    </a:p>
                  </a:txBody>
                  <a:tcPr/>
                </a:tc>
                <a:tc>
                  <a:txBody>
                    <a:bodyPr/>
                    <a:lstStyle/>
                    <a:p>
                      <a:pPr algn="l"/>
                      <a:r>
                        <a:rPr kumimoji="1" lang="ja-JP" altLang="en-US" sz="1050" dirty="0"/>
                        <a:t>ショップ</a:t>
                      </a:r>
                    </a:p>
                  </a:txBody>
                  <a:tcPr/>
                </a:tc>
                <a:tc>
                  <a:txBody>
                    <a:bodyPr/>
                    <a:lstStyle/>
                    <a:p>
                      <a:pPr algn="l"/>
                      <a:r>
                        <a:rPr kumimoji="1" lang="en-US" altLang="ja-JP" sz="1050" dirty="0"/>
                        <a:t>200</a:t>
                      </a:r>
                      <a:endParaRPr kumimoji="1" lang="ja-JP" altLang="en-US" sz="1050" dirty="0"/>
                    </a:p>
                  </a:txBody>
                  <a:tcPr/>
                </a:tc>
                <a:extLst>
                  <a:ext uri="{0D108BD9-81ED-4DB2-BD59-A6C34878D82A}">
                    <a16:rowId xmlns:a16="http://schemas.microsoft.com/office/drawing/2014/main" val="478068223"/>
                  </a:ext>
                </a:extLst>
              </a:tr>
            </a:tbl>
          </a:graphicData>
        </a:graphic>
      </p:graphicFrame>
      <p:sp>
        <p:nvSpPr>
          <p:cNvPr id="24" name="テキスト ボックス 23">
            <a:extLst>
              <a:ext uri="{FF2B5EF4-FFF2-40B4-BE49-F238E27FC236}">
                <a16:creationId xmlns:a16="http://schemas.microsoft.com/office/drawing/2014/main" id="{848A573D-73A3-415A-A6C3-AAF6E6697718}"/>
              </a:ext>
            </a:extLst>
          </p:cNvPr>
          <p:cNvSpPr txBox="1"/>
          <p:nvPr/>
        </p:nvSpPr>
        <p:spPr>
          <a:xfrm>
            <a:off x="4968156" y="4941682"/>
            <a:ext cx="1096893" cy="246221"/>
          </a:xfrm>
          <a:prstGeom prst="rect">
            <a:avLst/>
          </a:prstGeom>
          <a:noFill/>
        </p:spPr>
        <p:txBody>
          <a:bodyPr wrap="square" rtlCol="0">
            <a:spAutoFit/>
          </a:bodyPr>
          <a:lstStyle/>
          <a:p>
            <a:r>
              <a:rPr kumimoji="1" lang="ja-JP" altLang="en-US" sz="1000" b="1" dirty="0"/>
              <a:t>特殊</a:t>
            </a:r>
            <a:endParaRPr kumimoji="1" lang="en-US" altLang="ja-JP" sz="1000" b="1" dirty="0"/>
          </a:p>
        </p:txBody>
      </p:sp>
      <p:sp>
        <p:nvSpPr>
          <p:cNvPr id="26" name="テキスト ボックス 25">
            <a:extLst>
              <a:ext uri="{FF2B5EF4-FFF2-40B4-BE49-F238E27FC236}">
                <a16:creationId xmlns:a16="http://schemas.microsoft.com/office/drawing/2014/main" id="{CCD9E94C-69D6-492A-8BFE-2C70D85D9FC9}"/>
              </a:ext>
            </a:extLst>
          </p:cNvPr>
          <p:cNvSpPr txBox="1"/>
          <p:nvPr/>
        </p:nvSpPr>
        <p:spPr>
          <a:xfrm>
            <a:off x="780613" y="5544095"/>
            <a:ext cx="3460734" cy="553998"/>
          </a:xfrm>
          <a:prstGeom prst="rect">
            <a:avLst/>
          </a:prstGeom>
          <a:noFill/>
        </p:spPr>
        <p:txBody>
          <a:bodyPr wrap="square" rtlCol="0">
            <a:spAutoFit/>
          </a:bodyPr>
          <a:lstStyle/>
          <a:p>
            <a:r>
              <a:rPr kumimoji="1" lang="ja-JP" altLang="en-US" sz="1000" dirty="0"/>
              <a:t>ショップでクリスタルでのみ購入可能。</a:t>
            </a:r>
            <a:endParaRPr kumimoji="1" lang="en-US" altLang="ja-JP" sz="1000" dirty="0"/>
          </a:p>
          <a:p>
            <a:r>
              <a:rPr kumimoji="1" lang="ja-JP" altLang="en-US" sz="1000" dirty="0"/>
              <a:t>渡すと必ずプレゼント報酬を獲得できるアイテム。</a:t>
            </a:r>
            <a:endParaRPr kumimoji="1" lang="en-US" altLang="ja-JP" sz="1000" dirty="0"/>
          </a:p>
          <a:p>
            <a:r>
              <a:rPr kumimoji="1" lang="ja-JP" altLang="en-US" sz="1000" dirty="0"/>
              <a:t>持っている場合、一番上に表示させる。</a:t>
            </a:r>
            <a:endParaRPr kumimoji="1" lang="en-US" altLang="ja-JP" sz="1000" dirty="0"/>
          </a:p>
        </p:txBody>
      </p:sp>
    </p:spTree>
    <p:extLst>
      <p:ext uri="{BB962C8B-B14F-4D97-AF65-F5344CB8AC3E}">
        <p14:creationId xmlns:p14="http://schemas.microsoft.com/office/powerpoint/2010/main" val="3772206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dirty="0">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dirty="0"/>
              <a:t>CONFIDENTIAL</a:t>
            </a:r>
            <a:endParaRPr kumimoji="1" lang="ja-JP" altLang="en-US" dirty="0"/>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5</a:t>
            </a:fld>
            <a:endParaRPr kumimoji="1" lang="ja-JP" altLang="en-US" dirty="0"/>
          </a:p>
        </p:txBody>
      </p:sp>
      <p:sp>
        <p:nvSpPr>
          <p:cNvPr id="51" name="テキスト ボックス 50">
            <a:extLst>
              <a:ext uri="{FF2B5EF4-FFF2-40B4-BE49-F238E27FC236}">
                <a16:creationId xmlns:a16="http://schemas.microsoft.com/office/drawing/2014/main" id="{B02C4F3B-7642-4886-8EDD-5641F0046A64}"/>
              </a:ext>
            </a:extLst>
          </p:cNvPr>
          <p:cNvSpPr txBox="1"/>
          <p:nvPr/>
        </p:nvSpPr>
        <p:spPr>
          <a:xfrm>
            <a:off x="591844" y="2003690"/>
            <a:ext cx="6380455" cy="707886"/>
          </a:xfrm>
          <a:prstGeom prst="rect">
            <a:avLst/>
          </a:prstGeom>
          <a:noFill/>
        </p:spPr>
        <p:txBody>
          <a:bodyPr wrap="square" rtlCol="0">
            <a:spAutoFit/>
          </a:bodyPr>
          <a:lstStyle/>
          <a:p>
            <a:r>
              <a:rPr kumimoji="1" lang="ja-JP" altLang="en-US" sz="1000" dirty="0"/>
              <a:t>各アイテムの一番風呂ポイント上昇値</a:t>
            </a:r>
            <a:r>
              <a:rPr kumimoji="1" lang="en-US" altLang="ja-JP" sz="1000" dirty="0"/>
              <a:t>×</a:t>
            </a:r>
            <a:r>
              <a:rPr kumimoji="1" lang="ja-JP" altLang="en-US" sz="1000" dirty="0"/>
              <a:t>キャラのプレゼント効果係数を上昇させる。</a:t>
            </a:r>
            <a:endParaRPr kumimoji="1" lang="en-US" altLang="ja-JP" sz="1000" dirty="0"/>
          </a:p>
          <a:p>
            <a:r>
              <a:rPr kumimoji="1" lang="ja-JP" altLang="en-US" sz="1000" dirty="0"/>
              <a:t>　例）ブレスレット　</a:t>
            </a:r>
            <a:r>
              <a:rPr kumimoji="1" lang="en-US" altLang="ja-JP" sz="1000" dirty="0"/>
              <a:t>9pt × 1.2 =11 </a:t>
            </a:r>
            <a:r>
              <a:rPr kumimoji="1" lang="ja-JP" altLang="en-US" sz="1000" dirty="0"/>
              <a:t>ポイント上昇　</a:t>
            </a:r>
            <a:r>
              <a:rPr kumimoji="1" lang="en-US" altLang="ja-JP" sz="1000" dirty="0">
                <a:solidFill>
                  <a:srgbClr val="FF0000"/>
                </a:solidFill>
              </a:rPr>
              <a:t>※</a:t>
            </a:r>
            <a:r>
              <a:rPr kumimoji="1" lang="ja-JP" altLang="en-US" sz="1000" dirty="0"/>
              <a:t>小数点以下は切り上げ</a:t>
            </a:r>
            <a:endParaRPr kumimoji="1" lang="en-US" altLang="ja-JP" sz="1000" dirty="0"/>
          </a:p>
          <a:p>
            <a:endParaRPr kumimoji="1" lang="en-US" altLang="ja-JP" sz="1000" dirty="0"/>
          </a:p>
          <a:p>
            <a:r>
              <a:rPr kumimoji="1" lang="ja-JP" altLang="en-US" sz="1000" dirty="0"/>
              <a:t>ポイントが最大になると、プレゼント報酬がもらえる。</a:t>
            </a:r>
            <a:endParaRPr kumimoji="1" lang="en-US" altLang="ja-JP" sz="1000" dirty="0"/>
          </a:p>
        </p:txBody>
      </p:sp>
      <p:sp>
        <p:nvSpPr>
          <p:cNvPr id="15" name="テキスト ボックス 14">
            <a:extLst>
              <a:ext uri="{FF2B5EF4-FFF2-40B4-BE49-F238E27FC236}">
                <a16:creationId xmlns:a16="http://schemas.microsoft.com/office/drawing/2014/main" id="{EF6744E0-9F44-4323-BB51-608BF35059B9}"/>
              </a:ext>
            </a:extLst>
          </p:cNvPr>
          <p:cNvSpPr txBox="1"/>
          <p:nvPr/>
        </p:nvSpPr>
        <p:spPr>
          <a:xfrm>
            <a:off x="662356" y="2976205"/>
            <a:ext cx="2277903" cy="261610"/>
          </a:xfrm>
          <a:prstGeom prst="rect">
            <a:avLst/>
          </a:prstGeom>
          <a:noFill/>
        </p:spPr>
        <p:txBody>
          <a:bodyPr wrap="square" rtlCol="0">
            <a:spAutoFit/>
          </a:bodyPr>
          <a:lstStyle/>
          <a:p>
            <a:r>
              <a:rPr kumimoji="1" lang="ja-JP" altLang="en-US" sz="1100" b="1" dirty="0"/>
              <a:t>・一番風呂ポイントの上限</a:t>
            </a:r>
            <a:endParaRPr kumimoji="1" lang="en-US" altLang="ja-JP" sz="1100" b="1" dirty="0"/>
          </a:p>
        </p:txBody>
      </p:sp>
      <p:sp>
        <p:nvSpPr>
          <p:cNvPr id="17" name="テキスト ボックス 16">
            <a:extLst>
              <a:ext uri="{FF2B5EF4-FFF2-40B4-BE49-F238E27FC236}">
                <a16:creationId xmlns:a16="http://schemas.microsoft.com/office/drawing/2014/main" id="{2946937A-98A5-42A4-87D7-DCE847CC98B2}"/>
              </a:ext>
            </a:extLst>
          </p:cNvPr>
          <p:cNvSpPr txBox="1"/>
          <p:nvPr/>
        </p:nvSpPr>
        <p:spPr>
          <a:xfrm>
            <a:off x="797216" y="3239991"/>
            <a:ext cx="6380455" cy="400110"/>
          </a:xfrm>
          <a:prstGeom prst="rect">
            <a:avLst/>
          </a:prstGeom>
          <a:noFill/>
        </p:spPr>
        <p:txBody>
          <a:bodyPr wrap="square" rtlCol="0">
            <a:spAutoFit/>
          </a:bodyPr>
          <a:lstStyle/>
          <a:p>
            <a:r>
              <a:rPr kumimoji="1" lang="ja-JP" altLang="en-US" sz="1000" dirty="0"/>
              <a:t>全キャラ一律で</a:t>
            </a:r>
            <a:r>
              <a:rPr kumimoji="1" lang="en-US" altLang="ja-JP" sz="1000" dirty="0"/>
              <a:t>150</a:t>
            </a:r>
            <a:r>
              <a:rPr kumimoji="1" lang="ja-JP" altLang="en-US" sz="1000" dirty="0"/>
              <a:t>ポイントとする。</a:t>
            </a:r>
            <a:r>
              <a:rPr kumimoji="1" lang="en-US" altLang="ja-JP" sz="1000" dirty="0">
                <a:solidFill>
                  <a:srgbClr val="FF0000"/>
                </a:solidFill>
              </a:rPr>
              <a:t>※</a:t>
            </a:r>
            <a:r>
              <a:rPr kumimoji="1" lang="ja-JP" altLang="en-US" sz="1000" dirty="0"/>
              <a:t>要調整</a:t>
            </a:r>
            <a:endParaRPr kumimoji="1" lang="en-US" altLang="ja-JP" sz="1000" dirty="0"/>
          </a:p>
          <a:p>
            <a:r>
              <a:rPr kumimoji="1" lang="ja-JP" altLang="en-US" sz="1000" dirty="0"/>
              <a:t>オーバーフローした場合その数値は切り捨て、次回は</a:t>
            </a:r>
            <a:r>
              <a:rPr kumimoji="1" lang="en-US" altLang="ja-JP" sz="1000" dirty="0"/>
              <a:t>0</a:t>
            </a:r>
            <a:r>
              <a:rPr kumimoji="1" lang="ja-JP" altLang="en-US" sz="1000" dirty="0"/>
              <a:t>ポイントの状態から始まる。</a:t>
            </a:r>
            <a:endParaRPr kumimoji="1" lang="en-US" altLang="ja-JP" sz="1000" dirty="0"/>
          </a:p>
        </p:txBody>
      </p:sp>
      <p:sp>
        <p:nvSpPr>
          <p:cNvPr id="22" name="テキスト ボックス 21">
            <a:extLst>
              <a:ext uri="{FF2B5EF4-FFF2-40B4-BE49-F238E27FC236}">
                <a16:creationId xmlns:a16="http://schemas.microsoft.com/office/drawing/2014/main" id="{A4A9A98C-4688-4BCA-885B-19E8DEEFD4DE}"/>
              </a:ext>
            </a:extLst>
          </p:cNvPr>
          <p:cNvSpPr txBox="1"/>
          <p:nvPr/>
        </p:nvSpPr>
        <p:spPr>
          <a:xfrm>
            <a:off x="662356" y="3836344"/>
            <a:ext cx="3192303" cy="261610"/>
          </a:xfrm>
          <a:prstGeom prst="rect">
            <a:avLst/>
          </a:prstGeom>
          <a:noFill/>
        </p:spPr>
        <p:txBody>
          <a:bodyPr wrap="square" rtlCol="0">
            <a:spAutoFit/>
          </a:bodyPr>
          <a:lstStyle/>
          <a:p>
            <a:r>
              <a:rPr kumimoji="1" lang="ja-JP" altLang="en-US" sz="1100" b="1" dirty="0"/>
              <a:t>・一番風呂ポイント上昇時の演出</a:t>
            </a:r>
            <a:endParaRPr kumimoji="1" lang="en-US" altLang="ja-JP" sz="1100" b="1" dirty="0"/>
          </a:p>
        </p:txBody>
      </p:sp>
      <p:sp>
        <p:nvSpPr>
          <p:cNvPr id="23" name="テキスト ボックス 22">
            <a:extLst>
              <a:ext uri="{FF2B5EF4-FFF2-40B4-BE49-F238E27FC236}">
                <a16:creationId xmlns:a16="http://schemas.microsoft.com/office/drawing/2014/main" id="{D66E9F15-1A0F-47C1-9DAB-BBBB3F3D86D4}"/>
              </a:ext>
            </a:extLst>
          </p:cNvPr>
          <p:cNvSpPr txBox="1"/>
          <p:nvPr/>
        </p:nvSpPr>
        <p:spPr>
          <a:xfrm>
            <a:off x="797216" y="4108443"/>
            <a:ext cx="6380455" cy="400110"/>
          </a:xfrm>
          <a:prstGeom prst="rect">
            <a:avLst/>
          </a:prstGeom>
          <a:noFill/>
        </p:spPr>
        <p:txBody>
          <a:bodyPr wrap="square" rtlCol="0">
            <a:spAutoFit/>
          </a:bodyPr>
          <a:lstStyle/>
          <a:p>
            <a:r>
              <a:rPr kumimoji="1" lang="ja-JP" altLang="en-US" sz="1000" dirty="0"/>
              <a:t>一番風呂ポイント数によってエフェクトとキャラに寄る距離が変化する。</a:t>
            </a:r>
            <a:endParaRPr kumimoji="1" lang="en-US" altLang="ja-JP" sz="1000" dirty="0"/>
          </a:p>
          <a:p>
            <a:r>
              <a:rPr kumimoji="1" lang="en-US" altLang="ja-JP" sz="1000" dirty="0">
                <a:solidFill>
                  <a:srgbClr val="FF0000"/>
                </a:solidFill>
              </a:rPr>
              <a:t>※</a:t>
            </a:r>
            <a:r>
              <a:rPr kumimoji="1" lang="en-US" altLang="ja-JP" sz="1000" dirty="0"/>
              <a:t> 1stPlayable</a:t>
            </a:r>
            <a:r>
              <a:rPr kumimoji="1" lang="ja-JP" altLang="en-US" sz="1000" dirty="0"/>
              <a:t>の仕様から数値のみ変更</a:t>
            </a:r>
            <a:endParaRPr kumimoji="1" lang="en-US" altLang="ja-JP" sz="1000" dirty="0"/>
          </a:p>
        </p:txBody>
      </p:sp>
      <p:graphicFrame>
        <p:nvGraphicFramePr>
          <p:cNvPr id="24" name="表 3">
            <a:extLst>
              <a:ext uri="{FF2B5EF4-FFF2-40B4-BE49-F238E27FC236}">
                <a16:creationId xmlns:a16="http://schemas.microsoft.com/office/drawing/2014/main" id="{C3CAE5AA-8F95-49FE-A27C-3DB2000C9D42}"/>
              </a:ext>
            </a:extLst>
          </p:cNvPr>
          <p:cNvGraphicFramePr>
            <a:graphicFrameLocks noGrp="1"/>
          </p:cNvGraphicFramePr>
          <p:nvPr>
            <p:extLst>
              <p:ext uri="{D42A27DB-BD31-4B8C-83A1-F6EECF244321}">
                <p14:modId xmlns:p14="http://schemas.microsoft.com/office/powerpoint/2010/main" val="1671856691"/>
              </p:ext>
            </p:extLst>
          </p:nvPr>
        </p:nvGraphicFramePr>
        <p:xfrm>
          <a:off x="797216" y="4605423"/>
          <a:ext cx="2945176" cy="1176479"/>
        </p:xfrm>
        <a:graphic>
          <a:graphicData uri="http://schemas.openxmlformats.org/drawingml/2006/table">
            <a:tbl>
              <a:tblPr firstRow="1" bandRow="1">
                <a:tableStyleId>{5C22544A-7EE6-4342-B048-85BDC9FD1C3A}</a:tableStyleId>
              </a:tblPr>
              <a:tblGrid>
                <a:gridCol w="1459230">
                  <a:extLst>
                    <a:ext uri="{9D8B030D-6E8A-4147-A177-3AD203B41FA5}">
                      <a16:colId xmlns:a16="http://schemas.microsoft.com/office/drawing/2014/main" val="1677463546"/>
                    </a:ext>
                  </a:extLst>
                </a:gridCol>
                <a:gridCol w="621030">
                  <a:extLst>
                    <a:ext uri="{9D8B030D-6E8A-4147-A177-3AD203B41FA5}">
                      <a16:colId xmlns:a16="http://schemas.microsoft.com/office/drawing/2014/main" val="1498829674"/>
                    </a:ext>
                  </a:extLst>
                </a:gridCol>
                <a:gridCol w="864916">
                  <a:extLst>
                    <a:ext uri="{9D8B030D-6E8A-4147-A177-3AD203B41FA5}">
                      <a16:colId xmlns:a16="http://schemas.microsoft.com/office/drawing/2014/main" val="1704862932"/>
                    </a:ext>
                  </a:extLst>
                </a:gridCol>
              </a:tblGrid>
              <a:tr h="29235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dirty="0"/>
                        <a:t>一番風呂ポイント数 </a:t>
                      </a:r>
                      <a:endParaRPr kumimoji="1" lang="en-US" altLang="ja-JP" sz="105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dirty="0"/>
                        <a:t>カメラ</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dirty="0"/>
                        <a:t>エフェクト</a:t>
                      </a:r>
                    </a:p>
                  </a:txBody>
                  <a:tcPr/>
                </a:tc>
                <a:extLst>
                  <a:ext uri="{0D108BD9-81ED-4DB2-BD59-A6C34878D82A}">
                    <a16:rowId xmlns:a16="http://schemas.microsoft.com/office/drawing/2014/main" val="2819714066"/>
                  </a:ext>
                </a:extLst>
              </a:tr>
              <a:tr h="294709">
                <a:tc>
                  <a:txBody>
                    <a:bodyPr/>
                    <a:lstStyle/>
                    <a:p>
                      <a:pPr algn="ctr"/>
                      <a:r>
                        <a:rPr kumimoji="1" lang="en-US" altLang="ja-JP" sz="1050" dirty="0"/>
                        <a:t>0~90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dirty="0"/>
                        <a:t>遠</a:t>
                      </a:r>
                      <a:endParaRPr kumimoji="1" lang="en-US" altLang="ja-JP" sz="1050" dirty="0"/>
                    </a:p>
                  </a:txBody>
                  <a:tcPr/>
                </a:tc>
                <a:tc>
                  <a:txBody>
                    <a:bodyPr/>
                    <a:lstStyle/>
                    <a:p>
                      <a:pPr algn="ctr"/>
                      <a:r>
                        <a:rPr kumimoji="1" lang="ja-JP" altLang="en-US" sz="1050" dirty="0"/>
                        <a:t>小</a:t>
                      </a:r>
                    </a:p>
                  </a:txBody>
                  <a:tcPr/>
                </a:tc>
                <a:extLst>
                  <a:ext uri="{0D108BD9-81ED-4DB2-BD59-A6C34878D82A}">
                    <a16:rowId xmlns:a16="http://schemas.microsoft.com/office/drawing/2014/main" val="3112280121"/>
                  </a:ext>
                </a:extLst>
              </a:tr>
              <a:tr h="294709">
                <a:tc>
                  <a:txBody>
                    <a:bodyPr/>
                    <a:lstStyle/>
                    <a:p>
                      <a:pPr algn="ctr"/>
                      <a:r>
                        <a:rPr kumimoji="1" lang="en-US" altLang="ja-JP" sz="1050" dirty="0"/>
                        <a:t>91~149</a:t>
                      </a:r>
                    </a:p>
                  </a:txBody>
                  <a:tcPr/>
                </a:tc>
                <a:tc>
                  <a:txBody>
                    <a:bodyPr/>
                    <a:lstStyle/>
                    <a:p>
                      <a:pPr algn="ctr"/>
                      <a:r>
                        <a:rPr kumimoji="1" lang="ja-JP" altLang="en-US" sz="1050" dirty="0"/>
                        <a:t>中</a:t>
                      </a:r>
                    </a:p>
                  </a:txBody>
                  <a:tcPr/>
                </a:tc>
                <a:tc>
                  <a:txBody>
                    <a:bodyPr/>
                    <a:lstStyle/>
                    <a:p>
                      <a:pPr algn="ctr"/>
                      <a:r>
                        <a:rPr kumimoji="1" lang="ja-JP" altLang="en-US" sz="1050" dirty="0"/>
                        <a:t>中</a:t>
                      </a:r>
                    </a:p>
                  </a:txBody>
                  <a:tcPr/>
                </a:tc>
                <a:extLst>
                  <a:ext uri="{0D108BD9-81ED-4DB2-BD59-A6C34878D82A}">
                    <a16:rowId xmlns:a16="http://schemas.microsoft.com/office/drawing/2014/main" val="2162883378"/>
                  </a:ext>
                </a:extLst>
              </a:tr>
              <a:tr h="294709">
                <a:tc>
                  <a:txBody>
                    <a:bodyPr/>
                    <a:lstStyle/>
                    <a:p>
                      <a:pPr algn="ctr"/>
                      <a:r>
                        <a:rPr kumimoji="1" lang="en-US" altLang="ja-JP" sz="1050" dirty="0"/>
                        <a:t>150</a:t>
                      </a:r>
                    </a:p>
                  </a:txBody>
                  <a:tcPr/>
                </a:tc>
                <a:tc>
                  <a:txBody>
                    <a:bodyPr/>
                    <a:lstStyle/>
                    <a:p>
                      <a:pPr algn="ctr"/>
                      <a:r>
                        <a:rPr kumimoji="1" lang="ja-JP" altLang="en-US" sz="1050" dirty="0"/>
                        <a:t>近</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dirty="0"/>
                        <a:t>大</a:t>
                      </a:r>
                    </a:p>
                  </a:txBody>
                  <a:tcPr/>
                </a:tc>
                <a:extLst>
                  <a:ext uri="{0D108BD9-81ED-4DB2-BD59-A6C34878D82A}">
                    <a16:rowId xmlns:a16="http://schemas.microsoft.com/office/drawing/2014/main" val="478068223"/>
                  </a:ext>
                </a:extLst>
              </a:tr>
            </a:tbl>
          </a:graphicData>
        </a:graphic>
      </p:graphicFrame>
      <p:sp>
        <p:nvSpPr>
          <p:cNvPr id="14" name="テキスト ボックス 13">
            <a:extLst>
              <a:ext uri="{FF2B5EF4-FFF2-40B4-BE49-F238E27FC236}">
                <a16:creationId xmlns:a16="http://schemas.microsoft.com/office/drawing/2014/main" id="{4A81AF10-C840-492B-A77C-EA0272709EF6}"/>
              </a:ext>
            </a:extLst>
          </p:cNvPr>
          <p:cNvSpPr txBox="1"/>
          <p:nvPr/>
        </p:nvSpPr>
        <p:spPr>
          <a:xfrm>
            <a:off x="415419" y="1721185"/>
            <a:ext cx="2492990" cy="276999"/>
          </a:xfrm>
          <a:prstGeom prst="rect">
            <a:avLst/>
          </a:prstGeom>
          <a:noFill/>
        </p:spPr>
        <p:txBody>
          <a:bodyPr wrap="none" rtlCol="0">
            <a:spAutoFit/>
          </a:bodyPr>
          <a:lstStyle/>
          <a:p>
            <a:r>
              <a:rPr kumimoji="1" lang="ja-JP" altLang="en-US" sz="1200" b="1" dirty="0"/>
              <a:t>●一番風呂ポイントの上昇ついて</a:t>
            </a:r>
          </a:p>
        </p:txBody>
      </p:sp>
      <p:sp>
        <p:nvSpPr>
          <p:cNvPr id="18" name="テキスト ボックス 17">
            <a:extLst>
              <a:ext uri="{FF2B5EF4-FFF2-40B4-BE49-F238E27FC236}">
                <a16:creationId xmlns:a16="http://schemas.microsoft.com/office/drawing/2014/main" id="{53CEA18A-C9C5-434E-B280-646D33AEA0EA}"/>
              </a:ext>
            </a:extLst>
          </p:cNvPr>
          <p:cNvSpPr txBox="1"/>
          <p:nvPr/>
        </p:nvSpPr>
        <p:spPr>
          <a:xfrm>
            <a:off x="415419" y="538799"/>
            <a:ext cx="1723549" cy="276999"/>
          </a:xfrm>
          <a:prstGeom prst="rect">
            <a:avLst/>
          </a:prstGeom>
          <a:noFill/>
        </p:spPr>
        <p:txBody>
          <a:bodyPr wrap="none" rtlCol="0">
            <a:spAutoFit/>
          </a:bodyPr>
          <a:lstStyle/>
          <a:p>
            <a:r>
              <a:rPr kumimoji="1" lang="ja-JP" altLang="en-US" sz="1200" b="1" dirty="0"/>
              <a:t>●プレゼントの表示順</a:t>
            </a:r>
          </a:p>
        </p:txBody>
      </p:sp>
      <p:sp>
        <p:nvSpPr>
          <p:cNvPr id="19" name="テキスト ボックス 18">
            <a:extLst>
              <a:ext uri="{FF2B5EF4-FFF2-40B4-BE49-F238E27FC236}">
                <a16:creationId xmlns:a16="http://schemas.microsoft.com/office/drawing/2014/main" id="{F71858D2-7B29-45B0-98FA-31777D724FA0}"/>
              </a:ext>
            </a:extLst>
          </p:cNvPr>
          <p:cNvSpPr txBox="1"/>
          <p:nvPr/>
        </p:nvSpPr>
        <p:spPr>
          <a:xfrm>
            <a:off x="591843" y="818883"/>
            <a:ext cx="6380455" cy="707886"/>
          </a:xfrm>
          <a:prstGeom prst="rect">
            <a:avLst/>
          </a:prstGeom>
          <a:noFill/>
        </p:spPr>
        <p:txBody>
          <a:bodyPr wrap="square" rtlCol="0">
            <a:spAutoFit/>
          </a:bodyPr>
          <a:lstStyle/>
          <a:p>
            <a:r>
              <a:rPr kumimoji="1" lang="ja-JP" altLang="en-US" sz="1000" dirty="0"/>
              <a:t>ダイアモンドを所持している場合、ダイアモンドから表示する。</a:t>
            </a:r>
            <a:endParaRPr kumimoji="1" lang="en-US" altLang="ja-JP" sz="1000" dirty="0"/>
          </a:p>
          <a:p>
            <a:r>
              <a:rPr kumimoji="1" lang="ja-JP" altLang="en-US" sz="1000" dirty="0"/>
              <a:t>その次にキャラの好きな </a:t>
            </a:r>
            <a:r>
              <a:rPr kumimoji="1" lang="en-US" altLang="ja-JP" sz="1000" dirty="0"/>
              <a:t>(</a:t>
            </a:r>
            <a:r>
              <a:rPr kumimoji="1" lang="ja-JP" altLang="en-US" sz="1000" dirty="0"/>
              <a:t>プレゼント効果の係数が高い</a:t>
            </a:r>
            <a:r>
              <a:rPr kumimoji="1" lang="en-US" altLang="ja-JP" sz="1000" dirty="0"/>
              <a:t>)</a:t>
            </a:r>
            <a:r>
              <a:rPr kumimoji="1" lang="ja-JP" altLang="en-US" sz="1000" dirty="0"/>
              <a:t>ジャンルを優先で表示させる。</a:t>
            </a:r>
            <a:endParaRPr kumimoji="1" lang="en-US" altLang="ja-JP" sz="1000" dirty="0"/>
          </a:p>
          <a:p>
            <a:r>
              <a:rPr kumimoji="1" lang="ja-JP" altLang="en-US" sz="1000" dirty="0"/>
              <a:t>それ以降はジャンル別にジュエリー、スイーツ、ファッション、アクセサリーの順に表示させ、</a:t>
            </a:r>
            <a:endParaRPr kumimoji="1" lang="en-US" altLang="ja-JP" sz="1000" dirty="0"/>
          </a:p>
          <a:p>
            <a:r>
              <a:rPr kumimoji="1" lang="ja-JP" altLang="en-US" sz="1000" dirty="0"/>
              <a:t>各アイテムは上昇値が低いものから順に表示させる。</a:t>
            </a:r>
            <a:endParaRPr kumimoji="1" lang="en-US" altLang="ja-JP" sz="1000" dirty="0"/>
          </a:p>
        </p:txBody>
      </p:sp>
    </p:spTree>
    <p:extLst>
      <p:ext uri="{BB962C8B-B14F-4D97-AF65-F5344CB8AC3E}">
        <p14:creationId xmlns:p14="http://schemas.microsoft.com/office/powerpoint/2010/main" val="937210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dirty="0">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dirty="0"/>
              <a:t>CONFIDENTIAL</a:t>
            </a:r>
            <a:endParaRPr kumimoji="1" lang="ja-JP" altLang="en-US" dirty="0"/>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6</a:t>
            </a:fld>
            <a:endParaRPr kumimoji="1" lang="ja-JP" altLang="en-US" dirty="0"/>
          </a:p>
        </p:txBody>
      </p:sp>
      <p:sp>
        <p:nvSpPr>
          <p:cNvPr id="19" name="テキスト ボックス 18">
            <a:extLst>
              <a:ext uri="{FF2B5EF4-FFF2-40B4-BE49-F238E27FC236}">
                <a16:creationId xmlns:a16="http://schemas.microsoft.com/office/drawing/2014/main" id="{145C57A7-5896-43DA-83AE-0EA101931231}"/>
              </a:ext>
            </a:extLst>
          </p:cNvPr>
          <p:cNvSpPr txBox="1"/>
          <p:nvPr/>
        </p:nvSpPr>
        <p:spPr>
          <a:xfrm>
            <a:off x="591843" y="781591"/>
            <a:ext cx="7014302" cy="861774"/>
          </a:xfrm>
          <a:prstGeom prst="rect">
            <a:avLst/>
          </a:prstGeom>
          <a:noFill/>
        </p:spPr>
        <p:txBody>
          <a:bodyPr wrap="square" rtlCol="0">
            <a:spAutoFit/>
          </a:bodyPr>
          <a:lstStyle/>
          <a:p>
            <a:r>
              <a:rPr lang="ja-JP" altLang="en-US" sz="1000" dirty="0">
                <a:latin typeface="メイリオ" panose="020B0604030504040204" pitchFamily="50" charset="-128"/>
              </a:rPr>
              <a:t>キャラがプレゼントを見つけて受け取ると喜ぶモーションをし好感度が上がる。同時に周りにエフェクトがでる。</a:t>
            </a:r>
          </a:p>
          <a:p>
            <a:r>
              <a:rPr lang="ja-JP" altLang="en-US" sz="1000" dirty="0">
                <a:latin typeface="メイリオ" panose="020B0604030504040204" pitchFamily="50" charset="-128"/>
              </a:rPr>
              <a:t>好感度によってエフェクトとキャラに寄る距離が変化する。</a:t>
            </a:r>
            <a:endParaRPr lang="en-US" altLang="ja-JP" sz="1000" dirty="0">
              <a:latin typeface="メイリオ" panose="020B0604030504040204" pitchFamily="50" charset="-128"/>
              <a:ea typeface="メイリオ" panose="020B0604030504040204" pitchFamily="50" charset="-128"/>
            </a:endParaRPr>
          </a:p>
          <a:p>
            <a:endParaRPr lang="en-US" altLang="ja-JP" sz="1000" dirty="0">
              <a:latin typeface="メイリオ" panose="020B0604030504040204" pitchFamily="50" charset="-128"/>
              <a:ea typeface="メイリオ" panose="020B0604030504040204" pitchFamily="50" charset="-128"/>
            </a:endParaRPr>
          </a:p>
          <a:p>
            <a:r>
              <a:rPr lang="ja-JP" altLang="en-US" sz="1000" dirty="0">
                <a:latin typeface="メイリオ" panose="020B0604030504040204" pitchFamily="50" charset="-128"/>
              </a:rPr>
              <a:t>また、エフェクトと同時に一番</a:t>
            </a:r>
            <a:r>
              <a:rPr lang="ja-JP" altLang="en-US" sz="1000" dirty="0">
                <a:latin typeface="メイリオ" panose="020B0604030504040204" pitchFamily="50" charset="-128"/>
                <a:ea typeface="メイリオ" panose="020B0604030504040204" pitchFamily="50" charset="-128"/>
              </a:rPr>
              <a:t>風呂ポイントがどれだけ溜まったかを表示させるメーターとテキストを表示させる。</a:t>
            </a:r>
            <a:endParaRPr lang="en-US" altLang="ja-JP" sz="1000" dirty="0">
              <a:latin typeface="メイリオ" panose="020B0604030504040204" pitchFamily="50" charset="-128"/>
              <a:ea typeface="メイリオ" panose="020B0604030504040204" pitchFamily="50" charset="-128"/>
            </a:endParaRPr>
          </a:p>
          <a:p>
            <a:r>
              <a:rPr lang="ja-JP" altLang="en-US" sz="1000" dirty="0">
                <a:latin typeface="メイリオ" panose="020B0604030504040204" pitchFamily="50" charset="-128"/>
                <a:ea typeface="メイリオ" panose="020B0604030504040204" pitchFamily="50" charset="-128"/>
              </a:rPr>
              <a:t>エフェクト表示後、画面タップか一定時間経過でおさわり画面に遷移させる。</a:t>
            </a:r>
            <a:endParaRPr lang="en-US" altLang="ja-JP" sz="1000" dirty="0">
              <a:latin typeface="メイリオ" panose="020B0604030504040204" pitchFamily="50" charset="-128"/>
              <a:ea typeface="メイリオ" panose="020B0604030504040204" pitchFamily="50" charset="-128"/>
            </a:endParaRPr>
          </a:p>
        </p:txBody>
      </p:sp>
      <p:sp>
        <p:nvSpPr>
          <p:cNvPr id="25" name="テキスト ボックス 24">
            <a:extLst>
              <a:ext uri="{FF2B5EF4-FFF2-40B4-BE49-F238E27FC236}">
                <a16:creationId xmlns:a16="http://schemas.microsoft.com/office/drawing/2014/main" id="{0A111671-C910-4C55-8CE3-BC1F09B3BA25}"/>
              </a:ext>
            </a:extLst>
          </p:cNvPr>
          <p:cNvSpPr txBox="1"/>
          <p:nvPr/>
        </p:nvSpPr>
        <p:spPr>
          <a:xfrm>
            <a:off x="415419" y="534150"/>
            <a:ext cx="2031325" cy="276999"/>
          </a:xfrm>
          <a:prstGeom prst="rect">
            <a:avLst/>
          </a:prstGeom>
          <a:noFill/>
        </p:spPr>
        <p:txBody>
          <a:bodyPr wrap="none" rtlCol="0">
            <a:spAutoFit/>
          </a:bodyPr>
          <a:lstStyle/>
          <a:p>
            <a:r>
              <a:rPr kumimoji="1" lang="ja-JP" altLang="en-US" sz="1200" b="1" dirty="0"/>
              <a:t>●プレゼント受領時の演出</a:t>
            </a:r>
          </a:p>
        </p:txBody>
      </p:sp>
      <p:grpSp>
        <p:nvGrpSpPr>
          <p:cNvPr id="2" name="グループ化 1">
            <a:extLst>
              <a:ext uri="{FF2B5EF4-FFF2-40B4-BE49-F238E27FC236}">
                <a16:creationId xmlns:a16="http://schemas.microsoft.com/office/drawing/2014/main" id="{40B92A36-99C8-4A7A-8FE8-5740A68AD0D3}"/>
              </a:ext>
            </a:extLst>
          </p:cNvPr>
          <p:cNvGrpSpPr/>
          <p:nvPr/>
        </p:nvGrpSpPr>
        <p:grpSpPr>
          <a:xfrm>
            <a:off x="480763" y="2228906"/>
            <a:ext cx="2143127" cy="3847503"/>
            <a:chOff x="654315" y="1309116"/>
            <a:chExt cx="1274237" cy="2287606"/>
          </a:xfrm>
        </p:grpSpPr>
        <p:pic>
          <p:nvPicPr>
            <p:cNvPr id="3" name="図 2">
              <a:extLst>
                <a:ext uri="{FF2B5EF4-FFF2-40B4-BE49-F238E27FC236}">
                  <a16:creationId xmlns:a16="http://schemas.microsoft.com/office/drawing/2014/main" id="{FBDE3BA1-D46A-4E9E-8CA3-FFD5CB305EF9}"/>
                </a:ext>
              </a:extLst>
            </p:cNvPr>
            <p:cNvPicPr>
              <a:picLocks noChangeAspect="1"/>
            </p:cNvPicPr>
            <p:nvPr/>
          </p:nvPicPr>
          <p:blipFill>
            <a:blip r:embed="rId2"/>
            <a:stretch>
              <a:fillRect/>
            </a:stretch>
          </p:blipFill>
          <p:spPr>
            <a:xfrm>
              <a:off x="654315" y="1309116"/>
              <a:ext cx="1274237" cy="2287606"/>
            </a:xfrm>
            <a:prstGeom prst="rect">
              <a:avLst/>
            </a:prstGeom>
          </p:spPr>
        </p:pic>
        <p:sp>
          <p:nvSpPr>
            <p:cNvPr id="10" name="四角形: 角を丸くする 9">
              <a:extLst>
                <a:ext uri="{FF2B5EF4-FFF2-40B4-BE49-F238E27FC236}">
                  <a16:creationId xmlns:a16="http://schemas.microsoft.com/office/drawing/2014/main" id="{B94CBD40-F9E4-4367-90F5-EAC7293291DE}"/>
                </a:ext>
              </a:extLst>
            </p:cNvPr>
            <p:cNvSpPr/>
            <p:nvPr/>
          </p:nvSpPr>
          <p:spPr>
            <a:xfrm>
              <a:off x="740874" y="1537038"/>
              <a:ext cx="1101117" cy="75409"/>
            </a:xfrm>
            <a:prstGeom prst="roundRect">
              <a:avLst>
                <a:gd name="adj" fmla="val 50000"/>
              </a:avLst>
            </a:prstGeom>
            <a:solidFill>
              <a:schemeClr val="bg1"/>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p>
          </p:txBody>
        </p:sp>
        <p:sp>
          <p:nvSpPr>
            <p:cNvPr id="28" name="四角形: 角を丸くする 27">
              <a:extLst>
                <a:ext uri="{FF2B5EF4-FFF2-40B4-BE49-F238E27FC236}">
                  <a16:creationId xmlns:a16="http://schemas.microsoft.com/office/drawing/2014/main" id="{77F72E5A-0FB3-4CCB-8AB1-479023B52F75}"/>
                </a:ext>
              </a:extLst>
            </p:cNvPr>
            <p:cNvSpPr/>
            <p:nvPr/>
          </p:nvSpPr>
          <p:spPr>
            <a:xfrm>
              <a:off x="740875" y="1537038"/>
              <a:ext cx="321164" cy="75409"/>
            </a:xfrm>
            <a:prstGeom prst="roundRect">
              <a:avLst>
                <a:gd name="adj" fmla="val 50000"/>
              </a:avLst>
            </a:prstGeom>
            <a:solidFill>
              <a:srgbClr val="FF6699"/>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p>
          </p:txBody>
        </p:sp>
        <p:sp>
          <p:nvSpPr>
            <p:cNvPr id="11" name="テキスト ボックス 10">
              <a:extLst>
                <a:ext uri="{FF2B5EF4-FFF2-40B4-BE49-F238E27FC236}">
                  <a16:creationId xmlns:a16="http://schemas.microsoft.com/office/drawing/2014/main" id="{765485D9-00DD-4F66-A6E1-A3A900DC0B24}"/>
                </a:ext>
              </a:extLst>
            </p:cNvPr>
            <p:cNvSpPr txBox="1"/>
            <p:nvPr/>
          </p:nvSpPr>
          <p:spPr>
            <a:xfrm>
              <a:off x="886871" y="1332426"/>
              <a:ext cx="796026" cy="219593"/>
            </a:xfrm>
            <a:prstGeom prst="rect">
              <a:avLst/>
            </a:prstGeom>
            <a:noFill/>
          </p:spPr>
          <p:txBody>
            <a:bodyPr wrap="none" rtlCol="0">
              <a:spAutoFit/>
            </a:bodyPr>
            <a:lstStyle/>
            <a:p>
              <a:r>
                <a:rPr kumimoji="1" lang="ja-JP" altLang="en-US" b="1" dirty="0">
                  <a:gradFill flip="none" rotWithShape="1">
                    <a:gsLst>
                      <a:gs pos="0">
                        <a:srgbClr val="FFCCCC"/>
                      </a:gs>
                      <a:gs pos="100000">
                        <a:srgbClr val="FF6699"/>
                      </a:gs>
                    </a:gsLst>
                    <a:lin ang="5400000" scaled="1"/>
                    <a:tileRect/>
                  </a:gradFill>
                </a:rPr>
                <a:t>好感度上昇</a:t>
              </a:r>
            </a:p>
          </p:txBody>
        </p:sp>
      </p:grpSp>
      <p:sp>
        <p:nvSpPr>
          <p:cNvPr id="30" name="テキスト ボックス 29">
            <a:extLst>
              <a:ext uri="{FF2B5EF4-FFF2-40B4-BE49-F238E27FC236}">
                <a16:creationId xmlns:a16="http://schemas.microsoft.com/office/drawing/2014/main" id="{E19C16A3-4834-4AB1-BCA0-00386A17F020}"/>
              </a:ext>
            </a:extLst>
          </p:cNvPr>
          <p:cNvSpPr txBox="1"/>
          <p:nvPr/>
        </p:nvSpPr>
        <p:spPr>
          <a:xfrm>
            <a:off x="554992" y="1985007"/>
            <a:ext cx="1923312" cy="246221"/>
          </a:xfrm>
          <a:prstGeom prst="rect">
            <a:avLst/>
          </a:prstGeom>
          <a:noFill/>
        </p:spPr>
        <p:txBody>
          <a:bodyPr wrap="square" rtlCol="0">
            <a:spAutoFit/>
          </a:bodyPr>
          <a:lstStyle/>
          <a:p>
            <a:r>
              <a:rPr lang="ja-JP" altLang="en-US" sz="1000" dirty="0">
                <a:latin typeface="メイリオ" panose="020B0604030504040204" pitchFamily="50" charset="-128"/>
                <a:ea typeface="メイリオ" panose="020B0604030504040204" pitchFamily="50" charset="-128"/>
              </a:rPr>
              <a:t>一番風呂ポイント</a:t>
            </a:r>
            <a:r>
              <a:rPr lang="en-US" altLang="ja-JP" sz="1000" dirty="0">
                <a:latin typeface="メイリオ" panose="020B0604030504040204" pitchFamily="50" charset="-128"/>
                <a:ea typeface="メイリオ" panose="020B0604030504040204" pitchFamily="50" charset="-128"/>
              </a:rPr>
              <a:t>0</a:t>
            </a:r>
            <a:r>
              <a:rPr lang="ja-JP" altLang="en-US" sz="1000" dirty="0">
                <a:latin typeface="メイリオ" panose="020B0604030504040204" pitchFamily="50" charset="-128"/>
                <a:ea typeface="メイリオ" panose="020B0604030504040204" pitchFamily="50" charset="-128"/>
              </a:rPr>
              <a:t>～</a:t>
            </a:r>
            <a:r>
              <a:rPr lang="en-US" altLang="ja-JP" sz="1000" dirty="0">
                <a:latin typeface="メイリオ" panose="020B0604030504040204" pitchFamily="50" charset="-128"/>
                <a:ea typeface="メイリオ" panose="020B0604030504040204" pitchFamily="50" charset="-128"/>
              </a:rPr>
              <a:t>149</a:t>
            </a:r>
            <a:r>
              <a:rPr lang="ja-JP" altLang="en-US" sz="1000" dirty="0">
                <a:latin typeface="メイリオ" panose="020B0604030504040204" pitchFamily="50" charset="-128"/>
                <a:ea typeface="メイリオ" panose="020B0604030504040204" pitchFamily="50" charset="-128"/>
              </a:rPr>
              <a:t>の時</a:t>
            </a:r>
            <a:endParaRPr lang="en-US" altLang="ja-JP" sz="1000" dirty="0">
              <a:latin typeface="メイリオ" panose="020B0604030504040204" pitchFamily="50" charset="-128"/>
              <a:ea typeface="メイリオ" panose="020B0604030504040204" pitchFamily="50" charset="-128"/>
            </a:endParaRPr>
          </a:p>
        </p:txBody>
      </p:sp>
      <p:grpSp>
        <p:nvGrpSpPr>
          <p:cNvPr id="5" name="グループ化 4">
            <a:extLst>
              <a:ext uri="{FF2B5EF4-FFF2-40B4-BE49-F238E27FC236}">
                <a16:creationId xmlns:a16="http://schemas.microsoft.com/office/drawing/2014/main" id="{2C478752-8B72-4A38-B610-3400B6F5EDC2}"/>
              </a:ext>
            </a:extLst>
          </p:cNvPr>
          <p:cNvGrpSpPr/>
          <p:nvPr/>
        </p:nvGrpSpPr>
        <p:grpSpPr>
          <a:xfrm>
            <a:off x="3086098" y="2228906"/>
            <a:ext cx="2143127" cy="3847503"/>
            <a:chOff x="2909835" y="1311705"/>
            <a:chExt cx="1274237" cy="2287606"/>
          </a:xfrm>
        </p:grpSpPr>
        <p:pic>
          <p:nvPicPr>
            <p:cNvPr id="31" name="図 30">
              <a:extLst>
                <a:ext uri="{FF2B5EF4-FFF2-40B4-BE49-F238E27FC236}">
                  <a16:creationId xmlns:a16="http://schemas.microsoft.com/office/drawing/2014/main" id="{B27E0E3B-7384-416A-ACFE-9B1DC6F109DF}"/>
                </a:ext>
              </a:extLst>
            </p:cNvPr>
            <p:cNvPicPr>
              <a:picLocks noChangeAspect="1"/>
            </p:cNvPicPr>
            <p:nvPr/>
          </p:nvPicPr>
          <p:blipFill>
            <a:blip r:embed="rId2"/>
            <a:stretch>
              <a:fillRect/>
            </a:stretch>
          </p:blipFill>
          <p:spPr>
            <a:xfrm>
              <a:off x="2909835" y="1311705"/>
              <a:ext cx="1274237" cy="2287606"/>
            </a:xfrm>
            <a:prstGeom prst="rect">
              <a:avLst/>
            </a:prstGeom>
          </p:spPr>
        </p:pic>
        <p:sp>
          <p:nvSpPr>
            <p:cNvPr id="33" name="四角形: 角を丸くする 32">
              <a:extLst>
                <a:ext uri="{FF2B5EF4-FFF2-40B4-BE49-F238E27FC236}">
                  <a16:creationId xmlns:a16="http://schemas.microsoft.com/office/drawing/2014/main" id="{6C9BD8AE-28FA-409F-9FD0-ABAF8396E842}"/>
                </a:ext>
              </a:extLst>
            </p:cNvPr>
            <p:cNvSpPr/>
            <p:nvPr/>
          </p:nvSpPr>
          <p:spPr>
            <a:xfrm>
              <a:off x="2982680" y="1539627"/>
              <a:ext cx="1101116" cy="87078"/>
            </a:xfrm>
            <a:prstGeom prst="roundRect">
              <a:avLst>
                <a:gd name="adj" fmla="val 50000"/>
              </a:avLst>
            </a:prstGeom>
            <a:solidFill>
              <a:srgbClr val="FF6699"/>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p>
          </p:txBody>
        </p:sp>
        <p:sp>
          <p:nvSpPr>
            <p:cNvPr id="34" name="テキスト ボックス 33">
              <a:extLst>
                <a:ext uri="{FF2B5EF4-FFF2-40B4-BE49-F238E27FC236}">
                  <a16:creationId xmlns:a16="http://schemas.microsoft.com/office/drawing/2014/main" id="{C1417393-0780-4813-8373-FDDEA6A6CC3B}"/>
                </a:ext>
              </a:extLst>
            </p:cNvPr>
            <p:cNvSpPr txBox="1"/>
            <p:nvPr/>
          </p:nvSpPr>
          <p:spPr>
            <a:xfrm>
              <a:off x="3069239" y="1339587"/>
              <a:ext cx="933271" cy="219593"/>
            </a:xfrm>
            <a:prstGeom prst="rect">
              <a:avLst/>
            </a:prstGeom>
            <a:noFill/>
          </p:spPr>
          <p:txBody>
            <a:bodyPr wrap="none" rtlCol="0">
              <a:spAutoFit/>
            </a:bodyPr>
            <a:lstStyle/>
            <a:p>
              <a:r>
                <a:rPr kumimoji="1" lang="ja-JP" altLang="en-US" b="1" dirty="0">
                  <a:gradFill flip="none" rotWithShape="1">
                    <a:gsLst>
                      <a:gs pos="0">
                        <a:srgbClr val="FFCCCC"/>
                      </a:gs>
                      <a:gs pos="100000">
                        <a:srgbClr val="FF6699"/>
                      </a:gs>
                    </a:gsLst>
                    <a:lin ang="5400000" scaled="1"/>
                    <a:tileRect/>
                  </a:gradFill>
                </a:rPr>
                <a:t>好感度最大！</a:t>
              </a:r>
            </a:p>
          </p:txBody>
        </p:sp>
      </p:grpSp>
      <p:sp>
        <p:nvSpPr>
          <p:cNvPr id="35" name="テキスト ボックス 34">
            <a:extLst>
              <a:ext uri="{FF2B5EF4-FFF2-40B4-BE49-F238E27FC236}">
                <a16:creationId xmlns:a16="http://schemas.microsoft.com/office/drawing/2014/main" id="{554A926B-AD3E-4BBD-AC60-87F6984B4744}"/>
              </a:ext>
            </a:extLst>
          </p:cNvPr>
          <p:cNvSpPr txBox="1"/>
          <p:nvPr/>
        </p:nvSpPr>
        <p:spPr>
          <a:xfrm>
            <a:off x="3156542" y="2006132"/>
            <a:ext cx="1923312" cy="246221"/>
          </a:xfrm>
          <a:prstGeom prst="rect">
            <a:avLst/>
          </a:prstGeom>
          <a:noFill/>
        </p:spPr>
        <p:txBody>
          <a:bodyPr wrap="square" rtlCol="0">
            <a:spAutoFit/>
          </a:bodyPr>
          <a:lstStyle/>
          <a:p>
            <a:r>
              <a:rPr lang="ja-JP" altLang="en-US" sz="1000" dirty="0">
                <a:latin typeface="メイリオ" panose="020B0604030504040204" pitchFamily="50" charset="-128"/>
                <a:ea typeface="メイリオ" panose="020B0604030504040204" pitchFamily="50" charset="-128"/>
              </a:rPr>
              <a:t>一番風呂ポイント</a:t>
            </a:r>
            <a:r>
              <a:rPr lang="en-US" altLang="ja-JP" sz="1000" dirty="0">
                <a:latin typeface="メイリオ" panose="020B0604030504040204" pitchFamily="50" charset="-128"/>
                <a:ea typeface="メイリオ" panose="020B0604030504040204" pitchFamily="50" charset="-128"/>
              </a:rPr>
              <a:t>150</a:t>
            </a:r>
            <a:r>
              <a:rPr lang="ja-JP" altLang="en-US" sz="1000" dirty="0">
                <a:latin typeface="メイリオ" panose="020B0604030504040204" pitchFamily="50" charset="-128"/>
                <a:ea typeface="メイリオ" panose="020B0604030504040204" pitchFamily="50" charset="-128"/>
              </a:rPr>
              <a:t>の時</a:t>
            </a:r>
            <a:endParaRPr lang="en-US" altLang="ja-JP" sz="1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041579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dirty="0">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dirty="0"/>
              <a:t>CONFIDENTIAL</a:t>
            </a:r>
            <a:endParaRPr kumimoji="1" lang="ja-JP" altLang="en-US" dirty="0"/>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7</a:t>
            </a:fld>
            <a:endParaRPr kumimoji="1" lang="ja-JP" altLang="en-US" dirty="0"/>
          </a:p>
        </p:txBody>
      </p:sp>
      <p:sp>
        <p:nvSpPr>
          <p:cNvPr id="26" name="テキスト ボックス 25">
            <a:extLst>
              <a:ext uri="{FF2B5EF4-FFF2-40B4-BE49-F238E27FC236}">
                <a16:creationId xmlns:a16="http://schemas.microsoft.com/office/drawing/2014/main" id="{8160DF41-0882-4BCD-8D8B-1628723B11EA}"/>
              </a:ext>
            </a:extLst>
          </p:cNvPr>
          <p:cNvSpPr txBox="1"/>
          <p:nvPr/>
        </p:nvSpPr>
        <p:spPr>
          <a:xfrm>
            <a:off x="591843" y="813598"/>
            <a:ext cx="6380455" cy="400110"/>
          </a:xfrm>
          <a:prstGeom prst="rect">
            <a:avLst/>
          </a:prstGeom>
          <a:noFill/>
        </p:spPr>
        <p:txBody>
          <a:bodyPr wrap="square" rtlCol="0">
            <a:spAutoFit/>
          </a:bodyPr>
          <a:lstStyle/>
          <a:p>
            <a:r>
              <a:rPr lang="ja-JP" altLang="en-US" sz="1000" dirty="0">
                <a:latin typeface="メイリオ" panose="020B0604030504040204" pitchFamily="50" charset="-128"/>
                <a:ea typeface="メイリオ" panose="020B0604030504040204" pitchFamily="50" charset="-128"/>
              </a:rPr>
              <a:t>制限時間は</a:t>
            </a:r>
            <a:r>
              <a:rPr lang="en-US" altLang="ja-JP" sz="1000" b="1" dirty="0">
                <a:latin typeface="メイリオ" panose="020B0604030504040204" pitchFamily="50" charset="-128"/>
                <a:ea typeface="メイリオ" panose="020B0604030504040204" pitchFamily="50" charset="-128"/>
              </a:rPr>
              <a:t>10</a:t>
            </a:r>
            <a:r>
              <a:rPr lang="ja-JP" altLang="en-US" sz="1000" b="1" dirty="0">
                <a:latin typeface="メイリオ" panose="020B0604030504040204" pitchFamily="50" charset="-128"/>
                <a:ea typeface="メイリオ" panose="020B0604030504040204" pitchFamily="50" charset="-128"/>
              </a:rPr>
              <a:t>秒</a:t>
            </a:r>
            <a:r>
              <a:rPr lang="ja-JP" altLang="en-US" sz="1000" dirty="0">
                <a:latin typeface="メイリオ" panose="020B0604030504040204" pitchFamily="50" charset="-128"/>
                <a:ea typeface="メイリオ" panose="020B0604030504040204" pitchFamily="50" charset="-128"/>
              </a:rPr>
              <a:t>とする。</a:t>
            </a:r>
            <a:r>
              <a:rPr lang="en-US" altLang="ja-JP" sz="1000" dirty="0">
                <a:latin typeface="メイリオ" panose="020B0604030504040204" pitchFamily="50" charset="-128"/>
                <a:ea typeface="メイリオ" panose="020B0604030504040204" pitchFamily="50" charset="-128"/>
              </a:rPr>
              <a:t>※</a:t>
            </a:r>
            <a:r>
              <a:rPr lang="ja-JP" altLang="en-US" sz="1000" dirty="0">
                <a:latin typeface="メイリオ" panose="020B0604030504040204" pitchFamily="50" charset="-128"/>
                <a:ea typeface="メイリオ" panose="020B0604030504040204" pitchFamily="50" charset="-128"/>
              </a:rPr>
              <a:t>要調整</a:t>
            </a:r>
            <a:endParaRPr lang="en-US" altLang="ja-JP" sz="1000" dirty="0">
              <a:latin typeface="メイリオ" panose="020B0604030504040204" pitchFamily="50" charset="-128"/>
              <a:ea typeface="メイリオ" panose="020B0604030504040204" pitchFamily="50" charset="-128"/>
            </a:endParaRPr>
          </a:p>
          <a:p>
            <a:r>
              <a:rPr lang="ja-JP" altLang="en-US" sz="1000" dirty="0">
                <a:latin typeface="メイリオ" panose="020B0604030504040204" pitchFamily="50" charset="-128"/>
                <a:ea typeface="メイリオ" panose="020B0604030504040204" pitchFamily="50" charset="-128"/>
              </a:rPr>
              <a:t>キャラをタップやスワイプすることでリアクションをとる。</a:t>
            </a:r>
            <a:endParaRPr lang="en-US" altLang="ja-JP" sz="1000" dirty="0">
              <a:latin typeface="メイリオ" panose="020B0604030504040204" pitchFamily="50" charset="-128"/>
              <a:ea typeface="メイリオ" panose="020B0604030504040204" pitchFamily="50" charset="-128"/>
            </a:endParaRPr>
          </a:p>
        </p:txBody>
      </p:sp>
      <p:sp>
        <p:nvSpPr>
          <p:cNvPr id="27" name="テキスト ボックス 26">
            <a:extLst>
              <a:ext uri="{FF2B5EF4-FFF2-40B4-BE49-F238E27FC236}">
                <a16:creationId xmlns:a16="http://schemas.microsoft.com/office/drawing/2014/main" id="{905AECED-028E-47A7-9B8D-EE29953A4DD6}"/>
              </a:ext>
            </a:extLst>
          </p:cNvPr>
          <p:cNvSpPr txBox="1"/>
          <p:nvPr/>
        </p:nvSpPr>
        <p:spPr>
          <a:xfrm>
            <a:off x="415419" y="531458"/>
            <a:ext cx="2031325" cy="276999"/>
          </a:xfrm>
          <a:prstGeom prst="rect">
            <a:avLst/>
          </a:prstGeom>
          <a:noFill/>
        </p:spPr>
        <p:txBody>
          <a:bodyPr wrap="none" rtlCol="0">
            <a:spAutoFit/>
          </a:bodyPr>
          <a:lstStyle/>
          <a:p>
            <a:r>
              <a:rPr kumimoji="1" lang="ja-JP" altLang="en-US" sz="1200" b="1" dirty="0"/>
              <a:t>●おさわりモードについて</a:t>
            </a:r>
          </a:p>
        </p:txBody>
      </p:sp>
      <p:sp>
        <p:nvSpPr>
          <p:cNvPr id="31" name="テキスト ボックス 30">
            <a:extLst>
              <a:ext uri="{FF2B5EF4-FFF2-40B4-BE49-F238E27FC236}">
                <a16:creationId xmlns:a16="http://schemas.microsoft.com/office/drawing/2014/main" id="{CFFA357B-8518-4C50-8049-16A572377DB1}"/>
              </a:ext>
            </a:extLst>
          </p:cNvPr>
          <p:cNvSpPr txBox="1"/>
          <p:nvPr/>
        </p:nvSpPr>
        <p:spPr>
          <a:xfrm>
            <a:off x="662356" y="1398417"/>
            <a:ext cx="2277903" cy="261610"/>
          </a:xfrm>
          <a:prstGeom prst="rect">
            <a:avLst/>
          </a:prstGeom>
          <a:noFill/>
        </p:spPr>
        <p:txBody>
          <a:bodyPr wrap="square" rtlCol="0">
            <a:spAutoFit/>
          </a:bodyPr>
          <a:lstStyle/>
          <a:p>
            <a:r>
              <a:rPr kumimoji="1" lang="ja-JP" altLang="en-US" sz="1100" b="1" dirty="0"/>
              <a:t>・カメラ操作について</a:t>
            </a:r>
            <a:endParaRPr kumimoji="1" lang="en-US" altLang="ja-JP" sz="1100" b="1" dirty="0"/>
          </a:p>
        </p:txBody>
      </p:sp>
      <p:sp>
        <p:nvSpPr>
          <p:cNvPr id="32" name="テキスト ボックス 31">
            <a:extLst>
              <a:ext uri="{FF2B5EF4-FFF2-40B4-BE49-F238E27FC236}">
                <a16:creationId xmlns:a16="http://schemas.microsoft.com/office/drawing/2014/main" id="{ECAC1251-4975-4BCE-9BCE-59090B10F9AB}"/>
              </a:ext>
            </a:extLst>
          </p:cNvPr>
          <p:cNvSpPr txBox="1"/>
          <p:nvPr/>
        </p:nvSpPr>
        <p:spPr>
          <a:xfrm>
            <a:off x="797216" y="1662203"/>
            <a:ext cx="6380455" cy="400110"/>
          </a:xfrm>
          <a:prstGeom prst="rect">
            <a:avLst/>
          </a:prstGeom>
          <a:noFill/>
        </p:spPr>
        <p:txBody>
          <a:bodyPr wrap="square" rtlCol="0">
            <a:spAutoFit/>
          </a:bodyPr>
          <a:lstStyle/>
          <a:p>
            <a:r>
              <a:rPr kumimoji="1" lang="ja-JP" altLang="en-US" sz="1000" dirty="0"/>
              <a:t>左右スワイプでキャラを囲むように移動、上下スワイプでカメラの角度を上下させる。</a:t>
            </a:r>
            <a:r>
              <a:rPr kumimoji="1" lang="en-US" altLang="ja-JP" sz="1000" dirty="0"/>
              <a:t>※</a:t>
            </a:r>
            <a:r>
              <a:rPr kumimoji="1" lang="ja-JP" altLang="en-US" sz="1000" dirty="0"/>
              <a:t>最大</a:t>
            </a:r>
            <a:r>
              <a:rPr kumimoji="1" lang="en-US" altLang="ja-JP" sz="1000" dirty="0"/>
              <a:t>20</a:t>
            </a:r>
            <a:r>
              <a:rPr kumimoji="1" lang="ja-JP" altLang="en-US" sz="1000" dirty="0"/>
              <a:t>度くらい？</a:t>
            </a:r>
            <a:endParaRPr kumimoji="1" lang="en-US" altLang="ja-JP" sz="1000" dirty="0"/>
          </a:p>
          <a:p>
            <a:r>
              <a:rPr kumimoji="1" lang="ja-JP" altLang="en-US" sz="1000" dirty="0"/>
              <a:t>ピンチイン</a:t>
            </a:r>
            <a:r>
              <a:rPr kumimoji="1" lang="en-US" altLang="ja-JP" sz="1000" dirty="0"/>
              <a:t>/</a:t>
            </a:r>
            <a:r>
              <a:rPr kumimoji="1" lang="ja-JP" altLang="en-US" sz="1000" dirty="0"/>
              <a:t>アウトでキャラを拡大</a:t>
            </a:r>
            <a:r>
              <a:rPr kumimoji="1" lang="en-US" altLang="ja-JP" sz="1000" dirty="0"/>
              <a:t>/</a:t>
            </a:r>
            <a:r>
              <a:rPr kumimoji="1" lang="ja-JP" altLang="en-US" sz="1000" dirty="0"/>
              <a:t>縮小をする。</a:t>
            </a:r>
            <a:endParaRPr kumimoji="1" lang="en-US" altLang="ja-JP" sz="1000" dirty="0"/>
          </a:p>
        </p:txBody>
      </p:sp>
      <p:sp>
        <p:nvSpPr>
          <p:cNvPr id="33" name="テキスト ボックス 32">
            <a:extLst>
              <a:ext uri="{FF2B5EF4-FFF2-40B4-BE49-F238E27FC236}">
                <a16:creationId xmlns:a16="http://schemas.microsoft.com/office/drawing/2014/main" id="{216DC45E-EC9B-4210-81C6-76303C81AB8E}"/>
              </a:ext>
            </a:extLst>
          </p:cNvPr>
          <p:cNvSpPr txBox="1"/>
          <p:nvPr/>
        </p:nvSpPr>
        <p:spPr>
          <a:xfrm>
            <a:off x="591843" y="2299346"/>
            <a:ext cx="2661897" cy="261610"/>
          </a:xfrm>
          <a:prstGeom prst="rect">
            <a:avLst/>
          </a:prstGeom>
          <a:noFill/>
        </p:spPr>
        <p:txBody>
          <a:bodyPr wrap="square" rtlCol="0">
            <a:spAutoFit/>
          </a:bodyPr>
          <a:lstStyle/>
          <a:p>
            <a:r>
              <a:rPr kumimoji="1" lang="ja-JP" altLang="en-US" sz="1100" b="1" dirty="0"/>
              <a:t>・キャラのリアクションについて</a:t>
            </a:r>
            <a:endParaRPr kumimoji="1" lang="en-US" altLang="ja-JP" sz="1100" b="1" dirty="0"/>
          </a:p>
        </p:txBody>
      </p:sp>
      <p:sp>
        <p:nvSpPr>
          <p:cNvPr id="34" name="テキスト ボックス 33">
            <a:extLst>
              <a:ext uri="{FF2B5EF4-FFF2-40B4-BE49-F238E27FC236}">
                <a16:creationId xmlns:a16="http://schemas.microsoft.com/office/drawing/2014/main" id="{A69C089A-4E7A-4445-8D79-459DFF23E271}"/>
              </a:ext>
            </a:extLst>
          </p:cNvPr>
          <p:cNvSpPr txBox="1"/>
          <p:nvPr/>
        </p:nvSpPr>
        <p:spPr>
          <a:xfrm>
            <a:off x="726703" y="2563132"/>
            <a:ext cx="6380455" cy="400110"/>
          </a:xfrm>
          <a:prstGeom prst="rect">
            <a:avLst/>
          </a:prstGeom>
          <a:noFill/>
        </p:spPr>
        <p:txBody>
          <a:bodyPr wrap="square" rtlCol="0">
            <a:spAutoFit/>
          </a:bodyPr>
          <a:lstStyle/>
          <a:p>
            <a:r>
              <a:rPr kumimoji="1" lang="ja-JP" altLang="en-US" sz="1000" dirty="0"/>
              <a:t>タップ→びっくり、きょろきょろ</a:t>
            </a:r>
            <a:endParaRPr kumimoji="1" lang="en-US" altLang="ja-JP" sz="1000" dirty="0"/>
          </a:p>
          <a:p>
            <a:r>
              <a:rPr kumimoji="1" lang="ja-JP" altLang="en-US" sz="1000" dirty="0"/>
              <a:t>擦る→くすぐられて笑う</a:t>
            </a:r>
            <a:endParaRPr kumimoji="1" lang="en-US" altLang="ja-JP" sz="1000" dirty="0"/>
          </a:p>
        </p:txBody>
      </p:sp>
      <p:sp>
        <p:nvSpPr>
          <p:cNvPr id="11" name="テキスト ボックス 10">
            <a:extLst>
              <a:ext uri="{FF2B5EF4-FFF2-40B4-BE49-F238E27FC236}">
                <a16:creationId xmlns:a16="http://schemas.microsoft.com/office/drawing/2014/main" id="{66879C77-F28E-44AB-B52B-77C9B54DA67C}"/>
              </a:ext>
            </a:extLst>
          </p:cNvPr>
          <p:cNvSpPr txBox="1"/>
          <p:nvPr/>
        </p:nvSpPr>
        <p:spPr>
          <a:xfrm>
            <a:off x="591842" y="3202451"/>
            <a:ext cx="2661897" cy="261610"/>
          </a:xfrm>
          <a:prstGeom prst="rect">
            <a:avLst/>
          </a:prstGeom>
          <a:noFill/>
        </p:spPr>
        <p:txBody>
          <a:bodyPr wrap="square" rtlCol="0">
            <a:spAutoFit/>
          </a:bodyPr>
          <a:lstStyle/>
          <a:p>
            <a:r>
              <a:rPr kumimoji="1" lang="ja-JP" altLang="en-US" sz="1100" b="1" dirty="0"/>
              <a:t>・入力とモーションの再生</a:t>
            </a:r>
            <a:endParaRPr kumimoji="1" lang="en-US" altLang="ja-JP" sz="1100" b="1" dirty="0"/>
          </a:p>
        </p:txBody>
      </p:sp>
      <p:sp>
        <p:nvSpPr>
          <p:cNvPr id="12" name="テキスト ボックス 11">
            <a:extLst>
              <a:ext uri="{FF2B5EF4-FFF2-40B4-BE49-F238E27FC236}">
                <a16:creationId xmlns:a16="http://schemas.microsoft.com/office/drawing/2014/main" id="{D2FCD20A-4CB9-4E21-978F-75886362BB53}"/>
              </a:ext>
            </a:extLst>
          </p:cNvPr>
          <p:cNvSpPr txBox="1"/>
          <p:nvPr/>
        </p:nvSpPr>
        <p:spPr>
          <a:xfrm>
            <a:off x="797215" y="3453180"/>
            <a:ext cx="6380455" cy="553998"/>
          </a:xfrm>
          <a:prstGeom prst="rect">
            <a:avLst/>
          </a:prstGeom>
          <a:noFill/>
        </p:spPr>
        <p:txBody>
          <a:bodyPr wrap="square" rtlCol="0">
            <a:spAutoFit/>
          </a:bodyPr>
          <a:lstStyle/>
          <a:p>
            <a:r>
              <a:rPr kumimoji="1" lang="ja-JP" altLang="en-US" sz="1000" dirty="0"/>
              <a:t>入力自体は常に受け付けていて、新たな入力があると前のモーションをキャンセルし新たなモーションを発生させる。</a:t>
            </a:r>
            <a:endParaRPr kumimoji="1" lang="en-US" altLang="ja-JP" sz="1000" dirty="0"/>
          </a:p>
          <a:p>
            <a:r>
              <a:rPr kumimoji="1" lang="ja-JP" altLang="en-US" sz="1000" dirty="0"/>
              <a:t>（ラップのような挙動になるのは許容する）</a:t>
            </a:r>
            <a:endParaRPr kumimoji="1" lang="en-US" altLang="ja-JP" sz="1000" dirty="0"/>
          </a:p>
        </p:txBody>
      </p:sp>
    </p:spTree>
    <p:extLst>
      <p:ext uri="{BB962C8B-B14F-4D97-AF65-F5344CB8AC3E}">
        <p14:creationId xmlns:p14="http://schemas.microsoft.com/office/powerpoint/2010/main" val="3041445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図 28">
            <a:extLst>
              <a:ext uri="{FF2B5EF4-FFF2-40B4-BE49-F238E27FC236}">
                <a16:creationId xmlns:a16="http://schemas.microsoft.com/office/drawing/2014/main" id="{D1870C2D-7580-49CC-B3E5-2F7C594C32C6}"/>
              </a:ext>
            </a:extLst>
          </p:cNvPr>
          <p:cNvPicPr>
            <a:picLocks noChangeAspect="1"/>
          </p:cNvPicPr>
          <p:nvPr/>
        </p:nvPicPr>
        <p:blipFill>
          <a:blip r:embed="rId2"/>
          <a:stretch>
            <a:fillRect/>
          </a:stretch>
        </p:blipFill>
        <p:spPr>
          <a:xfrm>
            <a:off x="7083071" y="1683826"/>
            <a:ext cx="1638856" cy="2938973"/>
          </a:xfrm>
          <a:prstGeom prst="rect">
            <a:avLst/>
          </a:prstGeom>
        </p:spPr>
      </p:pic>
      <p:grpSp>
        <p:nvGrpSpPr>
          <p:cNvPr id="3" name="グループ化 2">
            <a:extLst>
              <a:ext uri="{FF2B5EF4-FFF2-40B4-BE49-F238E27FC236}">
                <a16:creationId xmlns:a16="http://schemas.microsoft.com/office/drawing/2014/main" id="{0ABA5C5B-5C77-4FAF-9B5E-BD8A5F632345}"/>
              </a:ext>
            </a:extLst>
          </p:cNvPr>
          <p:cNvGrpSpPr/>
          <p:nvPr/>
        </p:nvGrpSpPr>
        <p:grpSpPr>
          <a:xfrm>
            <a:off x="4928567" y="1683827"/>
            <a:ext cx="1638856" cy="2938973"/>
            <a:chOff x="3384859" y="1683827"/>
            <a:chExt cx="1946317" cy="3490345"/>
          </a:xfrm>
        </p:grpSpPr>
        <p:pic>
          <p:nvPicPr>
            <p:cNvPr id="41" name="図 40">
              <a:extLst>
                <a:ext uri="{FF2B5EF4-FFF2-40B4-BE49-F238E27FC236}">
                  <a16:creationId xmlns:a16="http://schemas.microsoft.com/office/drawing/2014/main" id="{5FF7C7EE-D4FF-4993-81DC-49E3E4EB58F2}"/>
                </a:ext>
              </a:extLst>
            </p:cNvPr>
            <p:cNvPicPr>
              <a:picLocks noChangeAspect="1"/>
            </p:cNvPicPr>
            <p:nvPr/>
          </p:nvPicPr>
          <p:blipFill>
            <a:blip r:embed="rId3"/>
            <a:stretch>
              <a:fillRect/>
            </a:stretch>
          </p:blipFill>
          <p:spPr>
            <a:xfrm>
              <a:off x="3384859" y="1683827"/>
              <a:ext cx="1946317" cy="3490345"/>
            </a:xfrm>
            <a:prstGeom prst="rect">
              <a:avLst/>
            </a:prstGeom>
          </p:spPr>
        </p:pic>
        <p:pic>
          <p:nvPicPr>
            <p:cNvPr id="42" name="Picture 2" descr="「抽選箱 イラスト」の画像検索結果">
              <a:extLst>
                <a:ext uri="{FF2B5EF4-FFF2-40B4-BE49-F238E27FC236}">
                  <a16:creationId xmlns:a16="http://schemas.microsoft.com/office/drawing/2014/main" id="{1577A4BF-42CB-4C4D-B767-47458E6CB136}"/>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10000" b="90000" l="10000" r="90000">
                          <a14:foregroundMark x1="75879" y1="35354" x2="57255" y2="40404"/>
                          <a14:foregroundMark x1="41961" y1="32323" x2="47451" y2="45960"/>
                          <a14:foregroundMark x1="55294" y1="28788" x2="55294" y2="44949"/>
                          <a14:foregroundMark x1="60392" y1="29798" x2="60784" y2="44444"/>
                          <a14:foregroundMark x1="59216" y1="34848" x2="59216" y2="41919"/>
                          <a14:foregroundMark x1="63529" y1="32828" x2="63529" y2="33838"/>
                          <a14:foregroundMark x1="65490" y1="25758" x2="65490" y2="27273"/>
                          <a14:foregroundMark x1="62353" y1="21717" x2="47451" y2="21717"/>
                          <a14:foregroundMark x1="51373" y1="22222" x2="44706" y2="22222"/>
                          <a14:foregroundMark x1="43529" y1="22222" x2="39216" y2="35859"/>
                          <a14:foregroundMark x1="38039" y1="27778" x2="38039" y2="42424"/>
                          <a14:foregroundMark x1="36471" y1="45960" x2="36078" y2="63131"/>
                          <a14:foregroundMark x1="36471" y1="56566" x2="40784" y2="71717"/>
                          <a14:foregroundMark x1="47451" y1="63636" x2="47451" y2="81818"/>
                          <a14:foregroundMark x1="57255" y1="59091" x2="58039" y2="74242"/>
                          <a14:foregroundMark x1="61569" y1="63636" x2="62353" y2="77778"/>
                          <a14:foregroundMark x1="68235" y1="50505" x2="64314" y2="70202"/>
                          <a14:foregroundMark x1="71373" y1="53535" x2="71765" y2="69697"/>
                          <a14:foregroundMark x1="70980" y1="65657" x2="63922" y2="86869"/>
                          <a14:foregroundMark x1="58431" y1="74242" x2="26667" y2="70707"/>
                          <a14:foregroundMark x1="36471" y1="19697" x2="36863" y2="30303"/>
                          <a14:foregroundMark x1="35686" y1="26263" x2="34902" y2="29798"/>
                          <a14:foregroundMark x1="59608" y1="19697" x2="57647" y2="19697"/>
                          <a14:foregroundMark x1="66275" y1="16667" x2="65098" y2="25758"/>
                          <a14:foregroundMark x1="58039" y1="46465" x2="55294" y2="54545"/>
                          <a14:foregroundMark x1="59216" y1="40404" x2="56078" y2="51010"/>
                          <a14:foregroundMark x1="59216" y1="39394" x2="52549" y2="45455"/>
                          <a14:backgroundMark x1="80392" y1="34343" x2="80392" y2="34343"/>
                          <a14:backgroundMark x1="80392" y1="34343" x2="80392" y2="34343"/>
                          <a14:backgroundMark x1="79216" y1="33838" x2="79216" y2="33838"/>
                          <a14:backgroundMark x1="79216" y1="33838" x2="79216" y2="35354"/>
                        </a14:backgroundRemoval>
                      </a14:imgEffect>
                    </a14:imgLayer>
                  </a14:imgProps>
                </a:ext>
                <a:ext uri="{28A0092B-C50C-407E-A947-70E740481C1C}">
                  <a14:useLocalDpi xmlns:a14="http://schemas.microsoft.com/office/drawing/2010/main" val="0"/>
                </a:ext>
              </a:extLst>
            </a:blip>
            <a:srcRect l="23646" t="6576" r="21848" b="7034"/>
            <a:stretch/>
          </p:blipFill>
          <p:spPr bwMode="auto">
            <a:xfrm>
              <a:off x="3662711" y="3470057"/>
              <a:ext cx="1331996" cy="1639269"/>
            </a:xfrm>
            <a:prstGeom prst="rect">
              <a:avLst/>
            </a:prstGeom>
            <a:noFill/>
            <a:extLst>
              <a:ext uri="{909E8E84-426E-40DD-AFC4-6F175D3DCCD1}">
                <a14:hiddenFill xmlns:a14="http://schemas.microsoft.com/office/drawing/2010/main">
                  <a:solidFill>
                    <a:srgbClr val="FFFFFF"/>
                  </a:solidFill>
                </a14:hiddenFill>
              </a:ext>
            </a:extLst>
          </p:spPr>
        </p:pic>
        <p:sp>
          <p:nvSpPr>
            <p:cNvPr id="36" name="円弧 35">
              <a:extLst>
                <a:ext uri="{FF2B5EF4-FFF2-40B4-BE49-F238E27FC236}">
                  <a16:creationId xmlns:a16="http://schemas.microsoft.com/office/drawing/2014/main" id="{44FD9B2A-5029-4F9A-BBB2-E5EE55858AE8}"/>
                </a:ext>
              </a:extLst>
            </p:cNvPr>
            <p:cNvSpPr/>
            <p:nvPr/>
          </p:nvSpPr>
          <p:spPr>
            <a:xfrm rot="2512017">
              <a:off x="4104869" y="3177414"/>
              <a:ext cx="390525" cy="490034"/>
            </a:xfrm>
            <a:prstGeom prst="arc">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0" name="円弧 49">
              <a:extLst>
                <a:ext uri="{FF2B5EF4-FFF2-40B4-BE49-F238E27FC236}">
                  <a16:creationId xmlns:a16="http://schemas.microsoft.com/office/drawing/2014/main" id="{9BBFAC2B-BDAB-4009-9327-EDB5742CF17B}"/>
                </a:ext>
              </a:extLst>
            </p:cNvPr>
            <p:cNvSpPr/>
            <p:nvPr/>
          </p:nvSpPr>
          <p:spPr>
            <a:xfrm rot="2512017">
              <a:off x="3914369" y="3291714"/>
              <a:ext cx="390525" cy="490034"/>
            </a:xfrm>
            <a:prstGeom prst="arc">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44" name="二等辺三角形 43">
              <a:extLst>
                <a:ext uri="{FF2B5EF4-FFF2-40B4-BE49-F238E27FC236}">
                  <a16:creationId xmlns:a16="http://schemas.microsoft.com/office/drawing/2014/main" id="{003BF344-ABBC-4EE7-98B9-E80CEA6BDCC7}"/>
                </a:ext>
              </a:extLst>
            </p:cNvPr>
            <p:cNvSpPr/>
            <p:nvPr/>
          </p:nvSpPr>
          <p:spPr>
            <a:xfrm rot="18900000">
              <a:off x="4005684" y="3041895"/>
              <a:ext cx="400050" cy="202006"/>
            </a:xfrm>
            <a:prstGeom prst="triangle">
              <a:avLst/>
            </a:prstGeom>
            <a:solidFill>
              <a:srgbClr val="FFCCCC"/>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8ACCE4DB-DF7E-4A73-A585-8326D96BD956}"/>
                </a:ext>
              </a:extLst>
            </p:cNvPr>
            <p:cNvSpPr/>
            <p:nvPr/>
          </p:nvSpPr>
          <p:spPr>
            <a:xfrm>
              <a:off x="4726510" y="1756290"/>
              <a:ext cx="533771" cy="214927"/>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40" name="正方形/長方形 39">
              <a:extLst>
                <a:ext uri="{FF2B5EF4-FFF2-40B4-BE49-F238E27FC236}">
                  <a16:creationId xmlns:a16="http://schemas.microsoft.com/office/drawing/2014/main" id="{E262892E-DA11-46E9-8FB4-448D3D871FED}"/>
                </a:ext>
              </a:extLst>
            </p:cNvPr>
            <p:cNvSpPr/>
            <p:nvPr/>
          </p:nvSpPr>
          <p:spPr>
            <a:xfrm>
              <a:off x="3481154" y="1775976"/>
              <a:ext cx="381733" cy="296172"/>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dirty="0">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dirty="0"/>
              <a:t>CONFIDENTIAL</a:t>
            </a:r>
            <a:endParaRPr kumimoji="1" lang="ja-JP" altLang="en-US" dirty="0"/>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8</a:t>
            </a:fld>
            <a:endParaRPr kumimoji="1" lang="ja-JP" altLang="en-US" dirty="0"/>
          </a:p>
        </p:txBody>
      </p:sp>
      <p:sp>
        <p:nvSpPr>
          <p:cNvPr id="26" name="テキスト ボックス 25">
            <a:extLst>
              <a:ext uri="{FF2B5EF4-FFF2-40B4-BE49-F238E27FC236}">
                <a16:creationId xmlns:a16="http://schemas.microsoft.com/office/drawing/2014/main" id="{8160DF41-0882-4BCD-8D8B-1628723B11EA}"/>
              </a:ext>
            </a:extLst>
          </p:cNvPr>
          <p:cNvSpPr txBox="1"/>
          <p:nvPr/>
        </p:nvSpPr>
        <p:spPr>
          <a:xfrm>
            <a:off x="591843" y="813598"/>
            <a:ext cx="6380455" cy="400110"/>
          </a:xfrm>
          <a:prstGeom prst="rect">
            <a:avLst/>
          </a:prstGeom>
          <a:noFill/>
        </p:spPr>
        <p:txBody>
          <a:bodyPr wrap="square" rtlCol="0">
            <a:spAutoFit/>
          </a:bodyPr>
          <a:lstStyle/>
          <a:p>
            <a:r>
              <a:rPr lang="en-US" altLang="ja-JP" sz="1000" dirty="0">
                <a:latin typeface="メイリオ" panose="020B0604030504040204" pitchFamily="50" charset="-128"/>
                <a:ea typeface="メイリオ" panose="020B0604030504040204" pitchFamily="50" charset="-128"/>
              </a:rPr>
              <a:t>Red mine </a:t>
            </a:r>
            <a:r>
              <a:rPr lang="ja-JP" altLang="en-US" sz="1000" dirty="0">
                <a:latin typeface="メイリオ" panose="020B0604030504040204" pitchFamily="50" charset="-128"/>
                <a:ea typeface="メイリオ" panose="020B0604030504040204" pitchFamily="50" charset="-128"/>
              </a:rPr>
              <a:t>要望 </a:t>
            </a:r>
            <a:r>
              <a:rPr lang="en-US" altLang="ja-JP" sz="1000" dirty="0">
                <a:latin typeface="メイリオ" panose="020B0604030504040204" pitchFamily="50" charset="-128"/>
                <a:ea typeface="メイリオ" panose="020B0604030504040204" pitchFamily="50" charset="-128"/>
              </a:rPr>
              <a:t>#243</a:t>
            </a:r>
            <a:r>
              <a:rPr lang="ja-JP" altLang="en-US" sz="1000" dirty="0">
                <a:latin typeface="メイリオ" panose="020B0604030504040204" pitchFamily="50" charset="-128"/>
                <a:ea typeface="メイリオ" panose="020B0604030504040204" pitchFamily="50" charset="-128"/>
              </a:rPr>
              <a:t>　にもある通り優良誤認を避けるためルーレットを抽選箱に変更し、か</a:t>
            </a:r>
            <a:endParaRPr lang="en-US" altLang="ja-JP" sz="1000" dirty="0">
              <a:latin typeface="メイリオ" panose="020B0604030504040204" pitchFamily="50" charset="-128"/>
              <a:ea typeface="メイリオ" panose="020B0604030504040204" pitchFamily="50" charset="-128"/>
            </a:endParaRPr>
          </a:p>
          <a:p>
            <a:r>
              <a:rPr lang="ja-JP" altLang="en-US" sz="1000" dirty="0">
                <a:latin typeface="メイリオ" panose="020B0604030504040204" pitchFamily="50" charset="-128"/>
                <a:ea typeface="メイリオ" panose="020B0604030504040204" pitchFamily="50" charset="-128"/>
              </a:rPr>
              <a:t>提供割合を確認できるボタンを設置する。</a:t>
            </a:r>
            <a:endParaRPr lang="en-US" altLang="ja-JP" sz="1000" dirty="0">
              <a:latin typeface="メイリオ" panose="020B0604030504040204" pitchFamily="50" charset="-128"/>
              <a:ea typeface="メイリオ" panose="020B0604030504040204" pitchFamily="50" charset="-128"/>
            </a:endParaRPr>
          </a:p>
        </p:txBody>
      </p:sp>
      <p:sp>
        <p:nvSpPr>
          <p:cNvPr id="27" name="テキスト ボックス 26">
            <a:extLst>
              <a:ext uri="{FF2B5EF4-FFF2-40B4-BE49-F238E27FC236}">
                <a16:creationId xmlns:a16="http://schemas.microsoft.com/office/drawing/2014/main" id="{905AECED-028E-47A7-9B8D-EE29953A4DD6}"/>
              </a:ext>
            </a:extLst>
          </p:cNvPr>
          <p:cNvSpPr txBox="1"/>
          <p:nvPr/>
        </p:nvSpPr>
        <p:spPr>
          <a:xfrm>
            <a:off x="415419" y="531458"/>
            <a:ext cx="1569660" cy="276999"/>
          </a:xfrm>
          <a:prstGeom prst="rect">
            <a:avLst/>
          </a:prstGeom>
          <a:noFill/>
        </p:spPr>
        <p:txBody>
          <a:bodyPr wrap="none" rtlCol="0">
            <a:spAutoFit/>
          </a:bodyPr>
          <a:lstStyle/>
          <a:p>
            <a:r>
              <a:rPr kumimoji="1" lang="ja-JP" altLang="en-US" sz="1200" b="1" dirty="0"/>
              <a:t>●ルーレットの変更</a:t>
            </a:r>
          </a:p>
        </p:txBody>
      </p:sp>
      <p:sp>
        <p:nvSpPr>
          <p:cNvPr id="48" name="テキスト ボックス 47">
            <a:extLst>
              <a:ext uri="{FF2B5EF4-FFF2-40B4-BE49-F238E27FC236}">
                <a16:creationId xmlns:a16="http://schemas.microsoft.com/office/drawing/2014/main" id="{D1C49012-12C0-4490-ADC3-DC3B0A4D37E6}"/>
              </a:ext>
            </a:extLst>
          </p:cNvPr>
          <p:cNvSpPr txBox="1"/>
          <p:nvPr/>
        </p:nvSpPr>
        <p:spPr>
          <a:xfrm>
            <a:off x="662356" y="1360629"/>
            <a:ext cx="2277903" cy="261610"/>
          </a:xfrm>
          <a:prstGeom prst="rect">
            <a:avLst/>
          </a:prstGeom>
          <a:noFill/>
        </p:spPr>
        <p:txBody>
          <a:bodyPr wrap="square" rtlCol="0">
            <a:spAutoFit/>
          </a:bodyPr>
          <a:lstStyle/>
          <a:p>
            <a:r>
              <a:rPr kumimoji="1" lang="ja-JP" altLang="en-US" sz="1100" dirty="0"/>
              <a:t>・流れ</a:t>
            </a:r>
            <a:endParaRPr kumimoji="1" lang="en-US" altLang="ja-JP" sz="1100" dirty="0"/>
          </a:p>
        </p:txBody>
      </p:sp>
      <p:sp>
        <p:nvSpPr>
          <p:cNvPr id="39" name="矢印: 右 38">
            <a:extLst>
              <a:ext uri="{FF2B5EF4-FFF2-40B4-BE49-F238E27FC236}">
                <a16:creationId xmlns:a16="http://schemas.microsoft.com/office/drawing/2014/main" id="{C797DED3-84BD-4A5A-AD0A-D70B530D3C07}"/>
              </a:ext>
            </a:extLst>
          </p:cNvPr>
          <p:cNvSpPr/>
          <p:nvPr/>
        </p:nvSpPr>
        <p:spPr>
          <a:xfrm>
            <a:off x="4476722" y="3330356"/>
            <a:ext cx="336813" cy="2616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矢印: 右 52">
            <a:extLst>
              <a:ext uri="{FF2B5EF4-FFF2-40B4-BE49-F238E27FC236}">
                <a16:creationId xmlns:a16="http://schemas.microsoft.com/office/drawing/2014/main" id="{8B0C329A-0CBD-4155-8921-BE2350E9F8C2}"/>
              </a:ext>
            </a:extLst>
          </p:cNvPr>
          <p:cNvSpPr/>
          <p:nvPr/>
        </p:nvSpPr>
        <p:spPr>
          <a:xfrm>
            <a:off x="6677965" y="3330356"/>
            <a:ext cx="336813" cy="2616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テキスト ボックス 57">
            <a:extLst>
              <a:ext uri="{FF2B5EF4-FFF2-40B4-BE49-F238E27FC236}">
                <a16:creationId xmlns:a16="http://schemas.microsoft.com/office/drawing/2014/main" id="{846E7185-882C-4918-900D-EEF1102F8EB2}"/>
              </a:ext>
            </a:extLst>
          </p:cNvPr>
          <p:cNvSpPr txBox="1"/>
          <p:nvPr/>
        </p:nvSpPr>
        <p:spPr>
          <a:xfrm>
            <a:off x="2547106" y="4714830"/>
            <a:ext cx="1990358" cy="861774"/>
          </a:xfrm>
          <a:prstGeom prst="rect">
            <a:avLst/>
          </a:prstGeom>
          <a:noFill/>
        </p:spPr>
        <p:txBody>
          <a:bodyPr wrap="square" rtlCol="0">
            <a:spAutoFit/>
          </a:bodyPr>
          <a:lstStyle/>
          <a:p>
            <a:r>
              <a:rPr lang="ja-JP" altLang="en-US" sz="1000" dirty="0">
                <a:latin typeface="メイリオ" panose="020B0604030504040204" pitchFamily="50" charset="-128"/>
                <a:ea typeface="メイリオ" panose="020B0604030504040204" pitchFamily="50" charset="-128"/>
              </a:rPr>
              <a:t>抽選演出後、</a:t>
            </a:r>
            <a:endParaRPr lang="en-US" altLang="ja-JP" sz="1000" dirty="0">
              <a:latin typeface="メイリオ" panose="020B0604030504040204" pitchFamily="50" charset="-128"/>
              <a:ea typeface="メイリオ" panose="020B0604030504040204" pitchFamily="50" charset="-128"/>
            </a:endParaRPr>
          </a:p>
          <a:p>
            <a:r>
              <a:rPr lang="ja-JP" altLang="en-US" sz="1000" dirty="0">
                <a:latin typeface="メイリオ" panose="020B0604030504040204" pitchFamily="50" charset="-128"/>
                <a:ea typeface="メイリオ" panose="020B0604030504040204" pitchFamily="50" charset="-128"/>
              </a:rPr>
              <a:t>提供割合をタップすると</a:t>
            </a:r>
            <a:endParaRPr lang="en-US" altLang="ja-JP" sz="1000" dirty="0">
              <a:latin typeface="メイリオ" panose="020B0604030504040204" pitchFamily="50" charset="-128"/>
              <a:ea typeface="メイリオ" panose="020B0604030504040204" pitchFamily="50" charset="-128"/>
            </a:endParaRPr>
          </a:p>
          <a:p>
            <a:r>
              <a:rPr lang="ja-JP" altLang="en-US" sz="1000" dirty="0">
                <a:latin typeface="メイリオ" panose="020B0604030504040204" pitchFamily="50" charset="-128"/>
                <a:ea typeface="メイリオ" panose="020B0604030504040204" pitchFamily="50" charset="-128"/>
              </a:rPr>
              <a:t>ダイアログが表示される。</a:t>
            </a:r>
            <a:endParaRPr lang="en-US" altLang="ja-JP" sz="1000" dirty="0">
              <a:latin typeface="メイリオ" panose="020B0604030504040204" pitchFamily="50" charset="-128"/>
              <a:ea typeface="メイリオ" panose="020B0604030504040204" pitchFamily="50" charset="-128"/>
            </a:endParaRPr>
          </a:p>
          <a:p>
            <a:r>
              <a:rPr lang="en-US" altLang="ja-JP" sz="1000" dirty="0">
                <a:solidFill>
                  <a:srgbClr val="FF0000"/>
                </a:solidFill>
                <a:latin typeface="メイリオ" panose="020B0604030504040204" pitchFamily="50" charset="-128"/>
                <a:ea typeface="メイリオ" panose="020B0604030504040204" pitchFamily="50" charset="-128"/>
              </a:rPr>
              <a:t>※</a:t>
            </a:r>
            <a:r>
              <a:rPr lang="ja-JP" altLang="en-US" sz="1000" dirty="0">
                <a:latin typeface="メイリオ" panose="020B0604030504040204" pitchFamily="50" charset="-128"/>
                <a:ea typeface="メイリオ" panose="020B0604030504040204" pitchFamily="50" charset="-128"/>
              </a:rPr>
              <a:t>ガチャ詳細ダイアログと共通</a:t>
            </a:r>
            <a:endParaRPr lang="en-US" altLang="ja-JP" sz="1000" dirty="0">
              <a:latin typeface="メイリオ" panose="020B0604030504040204" pitchFamily="50" charset="-128"/>
              <a:ea typeface="メイリオ" panose="020B0604030504040204" pitchFamily="50" charset="-128"/>
            </a:endParaRPr>
          </a:p>
          <a:p>
            <a:endParaRPr lang="en-US" altLang="ja-JP" sz="1000" dirty="0">
              <a:latin typeface="メイリオ" panose="020B0604030504040204" pitchFamily="50" charset="-128"/>
              <a:ea typeface="メイリオ" panose="020B0604030504040204" pitchFamily="50" charset="-128"/>
            </a:endParaRPr>
          </a:p>
        </p:txBody>
      </p:sp>
      <p:sp>
        <p:nvSpPr>
          <p:cNvPr id="59" name="テキスト ボックス 58">
            <a:extLst>
              <a:ext uri="{FF2B5EF4-FFF2-40B4-BE49-F238E27FC236}">
                <a16:creationId xmlns:a16="http://schemas.microsoft.com/office/drawing/2014/main" id="{3F7B2610-CCD3-4CF4-941C-5F5E9E96EC00}"/>
              </a:ext>
            </a:extLst>
          </p:cNvPr>
          <p:cNvSpPr txBox="1"/>
          <p:nvPr/>
        </p:nvSpPr>
        <p:spPr>
          <a:xfrm>
            <a:off x="4591753" y="4714830"/>
            <a:ext cx="2263127" cy="861774"/>
          </a:xfrm>
          <a:prstGeom prst="rect">
            <a:avLst/>
          </a:prstGeom>
          <a:noFill/>
        </p:spPr>
        <p:txBody>
          <a:bodyPr wrap="square" rtlCol="0">
            <a:spAutoFit/>
          </a:bodyPr>
          <a:lstStyle/>
          <a:p>
            <a:r>
              <a:rPr lang="ja-JP" altLang="en-US" sz="1000" dirty="0">
                <a:latin typeface="メイリオ" panose="020B0604030504040204" pitchFamily="50" charset="-128"/>
                <a:ea typeface="メイリオ" panose="020B0604030504040204" pitchFamily="50" charset="-128"/>
              </a:rPr>
              <a:t>タップすると中からくじが出て</a:t>
            </a:r>
            <a:endParaRPr lang="en-US" altLang="ja-JP" sz="1000" dirty="0">
              <a:latin typeface="メイリオ" panose="020B0604030504040204" pitchFamily="50" charset="-128"/>
              <a:ea typeface="メイリオ" panose="020B0604030504040204" pitchFamily="50" charset="-128"/>
            </a:endParaRPr>
          </a:p>
          <a:p>
            <a:r>
              <a:rPr lang="ja-JP" altLang="en-US" sz="1000" dirty="0">
                <a:latin typeface="メイリオ" panose="020B0604030504040204" pitchFamily="50" charset="-128"/>
                <a:ea typeface="メイリオ" panose="020B0604030504040204" pitchFamily="50" charset="-128"/>
              </a:rPr>
              <a:t>自動で開く。</a:t>
            </a:r>
            <a:r>
              <a:rPr lang="en-US" altLang="ja-JP" sz="1000" dirty="0">
                <a:latin typeface="メイリオ" panose="020B0604030504040204" pitchFamily="50" charset="-128"/>
                <a:ea typeface="メイリオ" panose="020B0604030504040204" pitchFamily="50" charset="-128"/>
              </a:rPr>
              <a:t>(</a:t>
            </a:r>
            <a:r>
              <a:rPr lang="ja-JP" altLang="en-US" sz="1000" dirty="0">
                <a:latin typeface="メイリオ" panose="020B0604030504040204" pitchFamily="50" charset="-128"/>
                <a:ea typeface="メイリオ" panose="020B0604030504040204" pitchFamily="50" charset="-128"/>
              </a:rPr>
              <a:t>三角くじ風</a:t>
            </a:r>
            <a:r>
              <a:rPr lang="en-US" altLang="ja-JP" sz="1000" dirty="0">
                <a:latin typeface="メイリオ" panose="020B0604030504040204" pitchFamily="50" charset="-128"/>
                <a:ea typeface="メイリオ" panose="020B0604030504040204" pitchFamily="50" charset="-128"/>
              </a:rPr>
              <a:t>)</a:t>
            </a:r>
          </a:p>
          <a:p>
            <a:r>
              <a:rPr lang="ja-JP" altLang="en-US" sz="1000" dirty="0">
                <a:latin typeface="メイリオ" panose="020B0604030504040204" pitchFamily="50" charset="-128"/>
                <a:ea typeface="メイリオ" panose="020B0604030504040204" pitchFamily="50" charset="-128"/>
              </a:rPr>
              <a:t>ガサガサ　シュッ　ペラみたいな</a:t>
            </a:r>
            <a:r>
              <a:rPr lang="en-US" altLang="ja-JP" sz="1000" dirty="0">
                <a:latin typeface="メイリオ" panose="020B0604030504040204" pitchFamily="50" charset="-128"/>
                <a:ea typeface="メイリオ" panose="020B0604030504040204" pitchFamily="50" charset="-128"/>
              </a:rPr>
              <a:t>SE</a:t>
            </a:r>
          </a:p>
          <a:p>
            <a:r>
              <a:rPr lang="ja-JP" altLang="en-US" sz="1000" dirty="0">
                <a:latin typeface="メイリオ" panose="020B0604030504040204" pitchFamily="50" charset="-128"/>
                <a:ea typeface="メイリオ" panose="020B0604030504040204" pitchFamily="50" charset="-128"/>
              </a:rPr>
              <a:t>画面をタップすると演出をスキップ</a:t>
            </a:r>
            <a:endParaRPr lang="en-US" altLang="ja-JP" sz="1000" dirty="0">
              <a:latin typeface="メイリオ" panose="020B0604030504040204" pitchFamily="50" charset="-128"/>
              <a:ea typeface="メイリオ" panose="020B0604030504040204" pitchFamily="50" charset="-128"/>
            </a:endParaRPr>
          </a:p>
          <a:p>
            <a:r>
              <a:rPr lang="ja-JP" altLang="en-US" sz="1000" dirty="0">
                <a:latin typeface="メイリオ" panose="020B0604030504040204" pitchFamily="50" charset="-128"/>
                <a:ea typeface="メイリオ" panose="020B0604030504040204" pitchFamily="50" charset="-128"/>
              </a:rPr>
              <a:t>確認ダイアログを表示</a:t>
            </a:r>
            <a:endParaRPr lang="en-US" altLang="ja-JP" sz="1000" dirty="0">
              <a:latin typeface="メイリオ" panose="020B0604030504040204" pitchFamily="50" charset="-128"/>
              <a:ea typeface="メイリオ" panose="020B0604030504040204" pitchFamily="50" charset="-128"/>
            </a:endParaRPr>
          </a:p>
        </p:txBody>
      </p:sp>
      <p:sp>
        <p:nvSpPr>
          <p:cNvPr id="60" name="テキスト ボックス 59">
            <a:extLst>
              <a:ext uri="{FF2B5EF4-FFF2-40B4-BE49-F238E27FC236}">
                <a16:creationId xmlns:a16="http://schemas.microsoft.com/office/drawing/2014/main" id="{76F78A1E-094E-402B-9ED1-99CBBFF5AE48}"/>
              </a:ext>
            </a:extLst>
          </p:cNvPr>
          <p:cNvSpPr txBox="1"/>
          <p:nvPr/>
        </p:nvSpPr>
        <p:spPr>
          <a:xfrm>
            <a:off x="6775610" y="4799390"/>
            <a:ext cx="1990358" cy="400110"/>
          </a:xfrm>
          <a:prstGeom prst="rect">
            <a:avLst/>
          </a:prstGeom>
          <a:noFill/>
        </p:spPr>
        <p:txBody>
          <a:bodyPr wrap="square" rtlCol="0">
            <a:spAutoFit/>
          </a:bodyPr>
          <a:lstStyle/>
          <a:p>
            <a:r>
              <a:rPr lang="ja-JP" altLang="en-US" sz="1000" dirty="0">
                <a:latin typeface="メイリオ" panose="020B0604030504040204" pitchFamily="50" charset="-128"/>
                <a:ea typeface="メイリオ" panose="020B0604030504040204" pitchFamily="50" charset="-128"/>
              </a:rPr>
              <a:t>くじが開いたタイミングで確認ダイアログを表示。</a:t>
            </a:r>
            <a:endParaRPr lang="en-US" altLang="ja-JP" sz="1000" dirty="0">
              <a:latin typeface="メイリオ" panose="020B0604030504040204" pitchFamily="50" charset="-128"/>
              <a:ea typeface="メイリオ" panose="020B0604030504040204" pitchFamily="50" charset="-128"/>
            </a:endParaRPr>
          </a:p>
        </p:txBody>
      </p:sp>
      <p:sp>
        <p:nvSpPr>
          <p:cNvPr id="62" name="四角形: 角を丸くする 61">
            <a:extLst>
              <a:ext uri="{FF2B5EF4-FFF2-40B4-BE49-F238E27FC236}">
                <a16:creationId xmlns:a16="http://schemas.microsoft.com/office/drawing/2014/main" id="{FA0BB4F9-70A1-48E6-81AA-AAA9AB71C455}"/>
              </a:ext>
            </a:extLst>
          </p:cNvPr>
          <p:cNvSpPr/>
          <p:nvPr/>
        </p:nvSpPr>
        <p:spPr>
          <a:xfrm>
            <a:off x="3157481" y="6061214"/>
            <a:ext cx="2401071" cy="705271"/>
          </a:xfrm>
          <a:prstGeom prst="roundRect">
            <a:avLst/>
          </a:prstGeom>
          <a:solidFill>
            <a:schemeClr val="accent4">
              <a:lumMod val="40000"/>
              <a:lumOff val="60000"/>
            </a:schemeClr>
          </a:solidFill>
          <a:effectLst>
            <a:outerShdw blurRad="50800" dist="38100" dir="2700000" algn="tl"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t"/>
          <a:lstStyle/>
          <a:p>
            <a:r>
              <a:rPr kumimoji="1" lang="ja-JP" altLang="en-US" sz="1100" dirty="0"/>
              <a:t>デザインメモ</a:t>
            </a:r>
            <a:endParaRPr kumimoji="1" lang="en-US" altLang="ja-JP" sz="1100" dirty="0"/>
          </a:p>
          <a:p>
            <a:r>
              <a:rPr kumimoji="1" lang="en-US" altLang="ja-JP" sz="1100" dirty="0"/>
              <a:t>TR</a:t>
            </a:r>
            <a:r>
              <a:rPr kumimoji="1" lang="ja-JP" altLang="en-US" sz="1100" dirty="0"/>
              <a:t>カードの時はくじの色を特別に</a:t>
            </a:r>
            <a:endParaRPr kumimoji="1" lang="en-US" altLang="ja-JP" sz="1100" dirty="0"/>
          </a:p>
          <a:p>
            <a:r>
              <a:rPr kumimoji="1" lang="ja-JP" altLang="en-US" sz="1100" dirty="0"/>
              <a:t>したい。金とか虹色とか。</a:t>
            </a:r>
            <a:endParaRPr kumimoji="1" lang="en-US" altLang="ja-JP" sz="1050" dirty="0"/>
          </a:p>
        </p:txBody>
      </p:sp>
      <p:grpSp>
        <p:nvGrpSpPr>
          <p:cNvPr id="5" name="グループ化 4">
            <a:extLst>
              <a:ext uri="{FF2B5EF4-FFF2-40B4-BE49-F238E27FC236}">
                <a16:creationId xmlns:a16="http://schemas.microsoft.com/office/drawing/2014/main" id="{E06C698A-ABCA-4C79-B6D1-E811DDF6DE08}"/>
              </a:ext>
            </a:extLst>
          </p:cNvPr>
          <p:cNvGrpSpPr/>
          <p:nvPr/>
        </p:nvGrpSpPr>
        <p:grpSpPr>
          <a:xfrm>
            <a:off x="2583255" y="1683827"/>
            <a:ext cx="1918061" cy="2938973"/>
            <a:chOff x="747922" y="1683827"/>
            <a:chExt cx="2277903" cy="3490345"/>
          </a:xfrm>
        </p:grpSpPr>
        <p:grpSp>
          <p:nvGrpSpPr>
            <p:cNvPr id="2" name="グループ化 1">
              <a:extLst>
                <a:ext uri="{FF2B5EF4-FFF2-40B4-BE49-F238E27FC236}">
                  <a16:creationId xmlns:a16="http://schemas.microsoft.com/office/drawing/2014/main" id="{5C713B12-8FA4-413B-A01C-9ECBBC45E43F}"/>
                </a:ext>
              </a:extLst>
            </p:cNvPr>
            <p:cNvGrpSpPr/>
            <p:nvPr/>
          </p:nvGrpSpPr>
          <p:grpSpPr>
            <a:xfrm>
              <a:off x="845008" y="1683827"/>
              <a:ext cx="1946317" cy="3490345"/>
              <a:chOff x="845008" y="1683827"/>
              <a:chExt cx="1946317" cy="3490345"/>
            </a:xfrm>
          </p:grpSpPr>
          <p:grpSp>
            <p:nvGrpSpPr>
              <p:cNvPr id="14" name="グループ化 13">
                <a:extLst>
                  <a:ext uri="{FF2B5EF4-FFF2-40B4-BE49-F238E27FC236}">
                    <a16:creationId xmlns:a16="http://schemas.microsoft.com/office/drawing/2014/main" id="{CFBD4F1D-FC38-4191-A52A-BDAB0F8F90DF}"/>
                  </a:ext>
                </a:extLst>
              </p:cNvPr>
              <p:cNvGrpSpPr/>
              <p:nvPr/>
            </p:nvGrpSpPr>
            <p:grpSpPr>
              <a:xfrm>
                <a:off x="845008" y="1683827"/>
                <a:ext cx="1946317" cy="3490345"/>
                <a:chOff x="654316" y="1254299"/>
                <a:chExt cx="1212676" cy="2174701"/>
              </a:xfrm>
            </p:grpSpPr>
            <p:pic>
              <p:nvPicPr>
                <p:cNvPr id="4" name="図 3">
                  <a:extLst>
                    <a:ext uri="{FF2B5EF4-FFF2-40B4-BE49-F238E27FC236}">
                      <a16:creationId xmlns:a16="http://schemas.microsoft.com/office/drawing/2014/main" id="{5133A7E6-F901-405E-8CE2-1EB506669E2E}"/>
                    </a:ext>
                  </a:extLst>
                </p:cNvPr>
                <p:cNvPicPr>
                  <a:picLocks noChangeAspect="1"/>
                </p:cNvPicPr>
                <p:nvPr/>
              </p:nvPicPr>
              <p:blipFill>
                <a:blip r:embed="rId3"/>
                <a:stretch>
                  <a:fillRect/>
                </a:stretch>
              </p:blipFill>
              <p:spPr>
                <a:xfrm>
                  <a:off x="654316" y="1254299"/>
                  <a:ext cx="1212676" cy="2174701"/>
                </a:xfrm>
                <a:prstGeom prst="rect">
                  <a:avLst/>
                </a:prstGeom>
              </p:spPr>
            </p:pic>
            <p:pic>
              <p:nvPicPr>
                <p:cNvPr id="1026" name="Picture 2" descr="「抽選箱 イラスト」の画像検索結果">
                  <a:extLst>
                    <a:ext uri="{FF2B5EF4-FFF2-40B4-BE49-F238E27FC236}">
                      <a16:creationId xmlns:a16="http://schemas.microsoft.com/office/drawing/2014/main" id="{749BFB5C-AD53-4CC3-9A61-9E0F97F54EC6}"/>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10000" b="90000" l="10000" r="90000">
                              <a14:foregroundMark x1="75879" y1="35354" x2="57255" y2="40404"/>
                              <a14:foregroundMark x1="41961" y1="32323" x2="47451" y2="45960"/>
                              <a14:foregroundMark x1="55294" y1="28788" x2="55294" y2="44949"/>
                              <a14:foregroundMark x1="60392" y1="29798" x2="60784" y2="44444"/>
                              <a14:foregroundMark x1="59216" y1="34848" x2="59216" y2="41919"/>
                              <a14:foregroundMark x1="63529" y1="32828" x2="63529" y2="33838"/>
                              <a14:foregroundMark x1="65490" y1="25758" x2="65490" y2="27273"/>
                              <a14:foregroundMark x1="62353" y1="21717" x2="47451" y2="21717"/>
                              <a14:foregroundMark x1="51373" y1="22222" x2="44706" y2="22222"/>
                              <a14:foregroundMark x1="43529" y1="22222" x2="39216" y2="35859"/>
                              <a14:foregroundMark x1="38039" y1="27778" x2="38039" y2="42424"/>
                              <a14:foregroundMark x1="36471" y1="45960" x2="36078" y2="63131"/>
                              <a14:foregroundMark x1="36471" y1="56566" x2="40784" y2="71717"/>
                              <a14:foregroundMark x1="47451" y1="63636" x2="47451" y2="81818"/>
                              <a14:foregroundMark x1="57255" y1="59091" x2="58039" y2="74242"/>
                              <a14:foregroundMark x1="61569" y1="63636" x2="62353" y2="77778"/>
                              <a14:foregroundMark x1="68235" y1="50505" x2="64314" y2="70202"/>
                              <a14:foregroundMark x1="71373" y1="53535" x2="71765" y2="69697"/>
                              <a14:foregroundMark x1="70980" y1="65657" x2="63922" y2="86869"/>
                              <a14:foregroundMark x1="58431" y1="74242" x2="26667" y2="70707"/>
                              <a14:foregroundMark x1="36471" y1="19697" x2="36863" y2="30303"/>
                              <a14:foregroundMark x1="35686" y1="26263" x2="34902" y2="29798"/>
                              <a14:foregroundMark x1="59608" y1="19697" x2="57647" y2="19697"/>
                              <a14:foregroundMark x1="66275" y1="16667" x2="65098" y2="25758"/>
                              <a14:foregroundMark x1="58039" y1="46465" x2="55294" y2="54545"/>
                              <a14:foregroundMark x1="59216" y1="40404" x2="56078" y2="51010"/>
                              <a14:foregroundMark x1="59216" y1="39394" x2="52549" y2="45455"/>
                              <a14:backgroundMark x1="80392" y1="34343" x2="80392" y2="34343"/>
                              <a14:backgroundMark x1="80392" y1="34343" x2="80392" y2="34343"/>
                              <a14:backgroundMark x1="79216" y1="33838" x2="79216" y2="33838"/>
                              <a14:backgroundMark x1="79216" y1="33838" x2="79216" y2="35354"/>
                            </a14:backgroundRemoval>
                          </a14:imgEffect>
                        </a14:imgLayer>
                      </a14:imgProps>
                    </a:ext>
                    <a:ext uri="{28A0092B-C50C-407E-A947-70E740481C1C}">
                      <a14:useLocalDpi xmlns:a14="http://schemas.microsoft.com/office/drawing/2010/main" val="0"/>
                    </a:ext>
                  </a:extLst>
                </a:blip>
                <a:srcRect l="23646" t="6576" r="21848" b="7034"/>
                <a:stretch/>
              </p:blipFill>
              <p:spPr bwMode="auto">
                <a:xfrm>
                  <a:off x="827435" y="2367231"/>
                  <a:ext cx="829916" cy="1021366"/>
                </a:xfrm>
                <a:prstGeom prst="rect">
                  <a:avLst/>
                </a:prstGeom>
                <a:noFill/>
                <a:extLst>
                  <a:ext uri="{909E8E84-426E-40DD-AFC4-6F175D3DCCD1}">
                    <a14:hiddenFill xmlns:a14="http://schemas.microsoft.com/office/drawing/2010/main">
                      <a:solidFill>
                        <a:srgbClr val="FFFFFF"/>
                      </a:solidFill>
                    </a14:hiddenFill>
                  </a:ext>
                </a:extLst>
              </p:spPr>
            </p:pic>
            <p:sp>
              <p:nvSpPr>
                <p:cNvPr id="12" name="テキスト ボックス 11">
                  <a:extLst>
                    <a:ext uri="{FF2B5EF4-FFF2-40B4-BE49-F238E27FC236}">
                      <a16:creationId xmlns:a16="http://schemas.microsoft.com/office/drawing/2014/main" id="{ECC02DFB-339B-4FAE-B88C-CFFA7C85383E}"/>
                    </a:ext>
                  </a:extLst>
                </p:cNvPr>
                <p:cNvSpPr txBox="1"/>
                <p:nvPr/>
              </p:nvSpPr>
              <p:spPr>
                <a:xfrm>
                  <a:off x="946793" y="2877914"/>
                  <a:ext cx="591200" cy="210940"/>
                </a:xfrm>
                <a:prstGeom prst="rect">
                  <a:avLst/>
                </a:prstGeom>
                <a:noFill/>
              </p:spPr>
              <p:txBody>
                <a:bodyPr wrap="square" rtlCol="0">
                  <a:spAutoFit/>
                </a:bodyPr>
                <a:lstStyle/>
                <a:p>
                  <a:pPr algn="ctr"/>
                  <a:r>
                    <a:rPr kumimoji="1" lang="ja-JP" altLang="en-US" sz="1600" b="1" dirty="0"/>
                    <a:t>タップ</a:t>
                  </a:r>
                </a:p>
              </p:txBody>
            </p:sp>
          </p:grpSp>
          <p:sp>
            <p:nvSpPr>
              <p:cNvPr id="16" name="四角形: 角を丸くする 15">
                <a:extLst>
                  <a:ext uri="{FF2B5EF4-FFF2-40B4-BE49-F238E27FC236}">
                    <a16:creationId xmlns:a16="http://schemas.microsoft.com/office/drawing/2014/main" id="{44839783-6F98-42B9-B24A-968384EAAE21}"/>
                  </a:ext>
                </a:extLst>
              </p:cNvPr>
              <p:cNvSpPr/>
              <p:nvPr/>
            </p:nvSpPr>
            <p:spPr>
              <a:xfrm>
                <a:off x="1161868" y="4904010"/>
                <a:ext cx="562306" cy="151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700" dirty="0"/>
                  <a:t>提供割合</a:t>
                </a:r>
              </a:p>
            </p:txBody>
          </p:sp>
          <p:sp>
            <p:nvSpPr>
              <p:cNvPr id="32" name="正方形/長方形 31">
                <a:extLst>
                  <a:ext uri="{FF2B5EF4-FFF2-40B4-BE49-F238E27FC236}">
                    <a16:creationId xmlns:a16="http://schemas.microsoft.com/office/drawing/2014/main" id="{F633104B-68BC-419F-AFBC-E34D998BFC1B}"/>
                  </a:ext>
                </a:extLst>
              </p:cNvPr>
              <p:cNvSpPr/>
              <p:nvPr/>
            </p:nvSpPr>
            <p:spPr>
              <a:xfrm>
                <a:off x="2178050" y="1730231"/>
                <a:ext cx="533771" cy="214927"/>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33" name="正方形/長方形 32">
                <a:extLst>
                  <a:ext uri="{FF2B5EF4-FFF2-40B4-BE49-F238E27FC236}">
                    <a16:creationId xmlns:a16="http://schemas.microsoft.com/office/drawing/2014/main" id="{7A5E8A27-FDF9-497D-9D80-4130540D5391}"/>
                  </a:ext>
                </a:extLst>
              </p:cNvPr>
              <p:cNvSpPr/>
              <p:nvPr/>
            </p:nvSpPr>
            <p:spPr>
              <a:xfrm>
                <a:off x="932694" y="1749917"/>
                <a:ext cx="381733" cy="296172"/>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sp>
          <p:nvSpPr>
            <p:cNvPr id="31" name="テキスト ボックス 30">
              <a:extLst>
                <a:ext uri="{FF2B5EF4-FFF2-40B4-BE49-F238E27FC236}">
                  <a16:creationId xmlns:a16="http://schemas.microsoft.com/office/drawing/2014/main" id="{BB6A955C-9253-409F-A584-44836C684F28}"/>
                </a:ext>
              </a:extLst>
            </p:cNvPr>
            <p:cNvSpPr txBox="1"/>
            <p:nvPr/>
          </p:nvSpPr>
          <p:spPr>
            <a:xfrm>
              <a:off x="747922" y="2010004"/>
              <a:ext cx="2277903" cy="369332"/>
            </a:xfrm>
            <a:prstGeom prst="rect">
              <a:avLst/>
            </a:prstGeom>
            <a:noFill/>
          </p:spPr>
          <p:txBody>
            <a:bodyPr wrap="square" rtlCol="0">
              <a:spAutoFit/>
            </a:bodyPr>
            <a:lstStyle/>
            <a:p>
              <a:pPr algn="ctr"/>
              <a:r>
                <a:rPr kumimoji="1" lang="ja-JP" altLang="en-US" b="1" dirty="0">
                  <a:gradFill>
                    <a:gsLst>
                      <a:gs pos="0">
                        <a:srgbClr val="FFFF00"/>
                      </a:gs>
                      <a:gs pos="51000">
                        <a:srgbClr val="FF9768"/>
                      </a:gs>
                      <a:gs pos="100000">
                        <a:srgbClr val="FF6699"/>
                      </a:gs>
                    </a:gsLst>
                    <a:lin ang="5400000" scaled="1"/>
                  </a:gradFill>
                </a:rPr>
                <a:t>ボーナス抽選！</a:t>
              </a:r>
              <a:endParaRPr kumimoji="1" lang="en-US" altLang="ja-JP" b="1" dirty="0">
                <a:gradFill>
                  <a:gsLst>
                    <a:gs pos="0">
                      <a:srgbClr val="FFFF00"/>
                    </a:gs>
                    <a:gs pos="51000">
                      <a:srgbClr val="FF9768"/>
                    </a:gs>
                    <a:gs pos="100000">
                      <a:srgbClr val="FF6699"/>
                    </a:gs>
                  </a:gsLst>
                  <a:lin ang="5400000" scaled="1"/>
                </a:gradFill>
              </a:endParaRPr>
            </a:p>
          </p:txBody>
        </p:sp>
      </p:grpSp>
      <p:pic>
        <p:nvPicPr>
          <p:cNvPr id="49" name="図 48" descr="テーブル が含まれている画像&#10;&#10;自動的に生成された説明">
            <a:extLst>
              <a:ext uri="{FF2B5EF4-FFF2-40B4-BE49-F238E27FC236}">
                <a16:creationId xmlns:a16="http://schemas.microsoft.com/office/drawing/2014/main" id="{737BC883-02D0-4FF6-BD59-7AD844C31D4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6969" y="1688539"/>
            <a:ext cx="1638855" cy="2906075"/>
          </a:xfrm>
          <a:prstGeom prst="rect">
            <a:avLst/>
          </a:prstGeom>
        </p:spPr>
      </p:pic>
      <p:sp>
        <p:nvSpPr>
          <p:cNvPr id="51" name="矢印: 右 50">
            <a:extLst>
              <a:ext uri="{FF2B5EF4-FFF2-40B4-BE49-F238E27FC236}">
                <a16:creationId xmlns:a16="http://schemas.microsoft.com/office/drawing/2014/main" id="{912F32F4-47A3-44B2-9677-5DCBF03FA6CE}"/>
              </a:ext>
            </a:extLst>
          </p:cNvPr>
          <p:cNvSpPr/>
          <p:nvPr/>
        </p:nvSpPr>
        <p:spPr>
          <a:xfrm>
            <a:off x="2203121" y="3187885"/>
            <a:ext cx="336813" cy="2616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テキスト ボックス 51">
            <a:extLst>
              <a:ext uri="{FF2B5EF4-FFF2-40B4-BE49-F238E27FC236}">
                <a16:creationId xmlns:a16="http://schemas.microsoft.com/office/drawing/2014/main" id="{16F192A2-8E33-4330-BE3D-F8864D47296D}"/>
              </a:ext>
            </a:extLst>
          </p:cNvPr>
          <p:cNvSpPr txBox="1"/>
          <p:nvPr/>
        </p:nvSpPr>
        <p:spPr>
          <a:xfrm>
            <a:off x="205070" y="4714830"/>
            <a:ext cx="1990358" cy="553998"/>
          </a:xfrm>
          <a:prstGeom prst="rect">
            <a:avLst/>
          </a:prstGeom>
          <a:noFill/>
        </p:spPr>
        <p:txBody>
          <a:bodyPr wrap="square" rtlCol="0">
            <a:spAutoFit/>
          </a:bodyPr>
          <a:lstStyle/>
          <a:p>
            <a:r>
              <a:rPr lang="ja-JP" altLang="en-US" sz="1000" dirty="0">
                <a:latin typeface="メイリオ" panose="020B0604030504040204" pitchFamily="50" charset="-128"/>
                <a:ea typeface="メイリオ" panose="020B0604030504040204" pitchFamily="50" charset="-128"/>
              </a:rPr>
              <a:t>ポイントが最大の時、</a:t>
            </a:r>
            <a:endParaRPr lang="en-US" altLang="ja-JP" sz="1000" dirty="0">
              <a:latin typeface="メイリオ" panose="020B0604030504040204" pitchFamily="50" charset="-128"/>
              <a:ea typeface="メイリオ" panose="020B0604030504040204" pitchFamily="50" charset="-128"/>
            </a:endParaRPr>
          </a:p>
          <a:p>
            <a:r>
              <a:rPr lang="ja-JP" altLang="en-US" sz="1000" dirty="0">
                <a:latin typeface="メイリオ" panose="020B0604030504040204" pitchFamily="50" charset="-128"/>
                <a:ea typeface="メイリオ" panose="020B0604030504040204" pitchFamily="50" charset="-128"/>
              </a:rPr>
              <a:t>抽選画面へと遷移し、抽選開始演出が発生する。</a:t>
            </a:r>
            <a:endParaRPr lang="en-US" altLang="ja-JP" sz="1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389679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7AF5C596-040F-4C37-AD2A-277C2D170F0D}"/>
              </a:ext>
            </a:extLst>
          </p:cNvPr>
          <p:cNvPicPr>
            <a:picLocks noChangeAspect="1"/>
          </p:cNvPicPr>
          <p:nvPr/>
        </p:nvPicPr>
        <p:blipFill>
          <a:blip r:embed="rId2"/>
          <a:stretch>
            <a:fillRect/>
          </a:stretch>
        </p:blipFill>
        <p:spPr>
          <a:xfrm>
            <a:off x="633303" y="1079439"/>
            <a:ext cx="2641061" cy="4699122"/>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723549" cy="276999"/>
          </a:xfrm>
          <a:prstGeom prst="rect">
            <a:avLst/>
          </a:prstGeom>
          <a:noFill/>
        </p:spPr>
        <p:txBody>
          <a:bodyPr wrap="none" rtlCol="0">
            <a:spAutoFit/>
          </a:bodyPr>
          <a:lstStyle/>
          <a:p>
            <a:r>
              <a:rPr kumimoji="1" lang="ja-JP" altLang="en-US" sz="1200" b="1" dirty="0">
                <a:latin typeface="+mn-ea"/>
              </a:rPr>
              <a:t>●プレゼント選択画面</a:t>
            </a:r>
            <a:endParaRPr kumimoji="1" lang="en-US" altLang="ja-JP" sz="12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9</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30588" y="948634"/>
            <a:ext cx="325730" cy="261610"/>
          </a:xfrm>
          <a:prstGeom prst="rect">
            <a:avLst/>
          </a:prstGeom>
          <a:noFill/>
        </p:spPr>
        <p:txBody>
          <a:bodyPr wrap="non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782940"/>
            <a:ext cx="272832" cy="261610"/>
          </a:xfrm>
          <a:prstGeom prst="rect">
            <a:avLst/>
          </a:prstGeom>
          <a:noFill/>
        </p:spPr>
        <p:txBody>
          <a:bodyPr wrap="none" rtlCol="0">
            <a:spAutoFit/>
          </a:bodyPr>
          <a:lstStyle/>
          <a:p>
            <a:r>
              <a:rPr kumimoji="1" lang="en-US" altLang="ja-JP" sz="1100" dirty="0">
                <a:latin typeface="+mn-ea"/>
              </a:rPr>
              <a:t>4</a:t>
            </a:r>
            <a:endParaRPr kumimoji="1" lang="ja-JP" altLang="en-US" sz="1100" dirty="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1871441"/>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5" y="3709680"/>
            <a:ext cx="268023" cy="26639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57037" y="2215108"/>
            <a:ext cx="272832" cy="261610"/>
          </a:xfrm>
          <a:prstGeom prst="rect">
            <a:avLst/>
          </a:prstGeom>
          <a:noFill/>
        </p:spPr>
        <p:txBody>
          <a:bodyPr wrap="square" rtlCol="0">
            <a:spAutoFit/>
          </a:bodyPr>
          <a:lstStyle/>
          <a:p>
            <a:r>
              <a:rPr kumimoji="1" lang="en-US" altLang="ja-JP" sz="1100" dirty="0">
                <a:latin typeface="+mn-ea"/>
              </a:rPr>
              <a:t>6</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09522"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2002246"/>
            <a:ext cx="357342"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3227512" y="2913745"/>
            <a:ext cx="229525" cy="18060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3842875"/>
            <a:ext cx="562223" cy="25922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119745" y="2345913"/>
            <a:ext cx="1337292" cy="49978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3487496662"/>
              </p:ext>
            </p:extLst>
          </p:nvPr>
        </p:nvGraphicFramePr>
        <p:xfrm>
          <a:off x="3912577" y="1129723"/>
          <a:ext cx="5063364" cy="3087729"/>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en-US" altLang="ja-JP" sz="1100" dirty="0"/>
                        <a:t>3D</a:t>
                      </a:r>
                      <a:r>
                        <a:rPr kumimoji="1" lang="ja-JP" altLang="en-US" sz="1100" dirty="0"/>
                        <a:t>背景</a:t>
                      </a:r>
                      <a:r>
                        <a:rPr kumimoji="1" lang="en-US" altLang="ja-JP" sz="1100" dirty="0"/>
                        <a:t>/</a:t>
                      </a:r>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キャラ</a:t>
                      </a:r>
                    </a:p>
                  </a:txBody>
                  <a:tcPr/>
                </a:tc>
                <a:tc>
                  <a:txBody>
                    <a:bodyPr/>
                    <a:lstStyle/>
                    <a:p>
                      <a:r>
                        <a:rPr kumimoji="1" lang="en-US" altLang="ja-JP" sz="1100" dirty="0"/>
                        <a:t>3D</a:t>
                      </a:r>
                      <a:r>
                        <a:rPr kumimoji="1" lang="ja-JP" altLang="en-US" sz="1100" dirty="0"/>
                        <a:t>のジャンヌを表示させる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スクロールバー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部隊が表示エリアが入りきらない場合、スクロールバーを表示してスクロールで表示できるようにする</a:t>
                      </a:r>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プレゼント</a:t>
                      </a:r>
                      <a:endParaRPr kumimoji="1" lang="en-US" altLang="ja-JP" sz="1100" dirty="0"/>
                    </a:p>
                    <a:p>
                      <a:r>
                        <a:rPr kumimoji="1" lang="ja-JP" altLang="en-US" sz="1100" dirty="0"/>
                        <a:t>リスト</a:t>
                      </a:r>
                    </a:p>
                  </a:txBody>
                  <a:tcPr/>
                </a:tc>
                <a:tc>
                  <a:txBody>
                    <a:bodyPr/>
                    <a:lstStyle/>
                    <a:p>
                      <a:r>
                        <a:rPr kumimoji="1" lang="ja-JP" altLang="en-US" sz="1100" dirty="0"/>
                        <a:t>所持しているプレゼントをリストで表示</a:t>
                      </a:r>
                      <a:endParaRPr kumimoji="1" lang="en-US" altLang="ja-JP" sz="1100" dirty="0"/>
                    </a:p>
                    <a:p>
                      <a:r>
                        <a:rPr kumimoji="1" lang="ja-JP" altLang="en-US" sz="1100" dirty="0"/>
                        <a:t>丸の中には所持している個数を表示させる</a:t>
                      </a:r>
                      <a:endParaRPr kumimoji="1" lang="en-US" altLang="ja-JP" sz="1100" dirty="0"/>
                    </a:p>
                    <a:p>
                      <a:r>
                        <a:rPr kumimoji="1" lang="ja-JP" altLang="en-US" sz="1100" dirty="0"/>
                        <a:t>タップで確認ダイアログ</a:t>
                      </a:r>
                      <a:r>
                        <a:rPr kumimoji="1" lang="ja-JP" altLang="en-US" sz="1100" b="0" dirty="0">
                          <a:latin typeface="+mn-ea"/>
                        </a:rPr>
                        <a:t>を表示させる</a:t>
                      </a:r>
                      <a:endParaRPr kumimoji="1" lang="en-US" altLang="ja-JP" sz="1100" b="0" dirty="0">
                        <a:latin typeface="+mn-ea"/>
                      </a:endParaRPr>
                    </a:p>
                    <a:p>
                      <a:r>
                        <a:rPr kumimoji="1" lang="ja-JP" altLang="en-US" sz="1100" b="0" dirty="0">
                          <a:latin typeface="+mn-ea"/>
                        </a:rPr>
                        <a:t>好みのジャンルにはハートアイコンを付ける。</a:t>
                      </a:r>
                      <a:endParaRPr kumimoji="1" lang="en-US" altLang="ja-JP" sz="1100" b="0" dirty="0"/>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プレゼント</a:t>
                      </a:r>
                      <a:endParaRPr kumimoji="1" lang="en-US" altLang="ja-JP" sz="1100" dirty="0"/>
                    </a:p>
                    <a:p>
                      <a:r>
                        <a:rPr kumimoji="1" lang="ja-JP" altLang="en-US" sz="1100" dirty="0"/>
                        <a:t>なしボタン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タップでおさわり画面に遷移する</a:t>
                      </a:r>
                      <a:endParaRPr kumimoji="1" lang="en-US" altLang="ja-JP" sz="1100" dirty="0"/>
                    </a:p>
                  </a:txBody>
                  <a:tcPr/>
                </a:tc>
                <a:extLst>
                  <a:ext uri="{0D108BD9-81ED-4DB2-BD59-A6C34878D82A}">
                    <a16:rowId xmlns:a16="http://schemas.microsoft.com/office/drawing/2014/main" val="3893435263"/>
                  </a:ext>
                </a:extLst>
              </a:tr>
              <a:tr h="262163">
                <a:tc>
                  <a:txBody>
                    <a:bodyPr/>
                    <a:lstStyle/>
                    <a:p>
                      <a:pPr algn="ctr"/>
                      <a:r>
                        <a:rPr kumimoji="1" lang="en-US" altLang="ja-JP" sz="1100" dirty="0"/>
                        <a:t>7</a:t>
                      </a:r>
                      <a:endParaRPr kumimoji="1" lang="ja-JP" altLang="en-US" sz="1100" dirty="0"/>
                    </a:p>
                  </a:txBody>
                  <a:tcPr/>
                </a:tc>
                <a:tc>
                  <a:txBody>
                    <a:bodyPr/>
                    <a:lstStyle/>
                    <a:p>
                      <a:r>
                        <a:rPr kumimoji="1" lang="ja-JP" altLang="en-US" sz="1100" dirty="0"/>
                        <a:t>ショップ</a:t>
                      </a:r>
                      <a:endParaRPr kumimoji="1" lang="en-US" altLang="ja-JP" sz="1100" dirty="0"/>
                    </a:p>
                    <a:p>
                      <a:r>
                        <a:rPr kumimoji="1" lang="ja-JP" altLang="en-US" sz="1100" dirty="0"/>
                        <a:t>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タップでショップ画面に遷移する</a:t>
                      </a:r>
                    </a:p>
                  </a:txBody>
                  <a:tcPr/>
                </a:tc>
                <a:extLst>
                  <a:ext uri="{0D108BD9-81ED-4DB2-BD59-A6C34878D82A}">
                    <a16:rowId xmlns:a16="http://schemas.microsoft.com/office/drawing/2014/main" val="2711556168"/>
                  </a:ext>
                </a:extLst>
              </a:tr>
            </a:tbl>
          </a:graphicData>
        </a:graphic>
      </p:graphicFrame>
      <p:sp>
        <p:nvSpPr>
          <p:cNvPr id="33" name="テキスト ボックス 32">
            <a:extLst>
              <a:ext uri="{FF2B5EF4-FFF2-40B4-BE49-F238E27FC236}">
                <a16:creationId xmlns:a16="http://schemas.microsoft.com/office/drawing/2014/main" id="{1134E5C6-4427-48CA-B1C3-4B7D32A1CC00}"/>
              </a:ext>
            </a:extLst>
          </p:cNvPr>
          <p:cNvSpPr txBox="1"/>
          <p:nvPr/>
        </p:nvSpPr>
        <p:spPr>
          <a:xfrm>
            <a:off x="3457037" y="1435052"/>
            <a:ext cx="272832" cy="261610"/>
          </a:xfrm>
          <a:prstGeom prst="rect">
            <a:avLst/>
          </a:prstGeom>
          <a:noFill/>
        </p:spPr>
        <p:txBody>
          <a:bodyPr wrap="none" rtlCol="0">
            <a:spAutoFit/>
          </a:bodyPr>
          <a:lstStyle/>
          <a:p>
            <a:r>
              <a:rPr kumimoji="1" lang="en-US" altLang="ja-JP" sz="1100" dirty="0">
                <a:latin typeface="+mn-ea"/>
              </a:rPr>
              <a:t>7</a:t>
            </a:r>
            <a:endParaRPr kumimoji="1" lang="ja-JP" altLang="en-US" sz="1100" dirty="0">
              <a:latin typeface="+mn-ea"/>
            </a:endParaRPr>
          </a:p>
        </p:txBody>
      </p:sp>
      <p:cxnSp>
        <p:nvCxnSpPr>
          <p:cNvPr id="34" name="直線コネクタ 33">
            <a:extLst>
              <a:ext uri="{FF2B5EF4-FFF2-40B4-BE49-F238E27FC236}">
                <a16:creationId xmlns:a16="http://schemas.microsoft.com/office/drawing/2014/main" id="{5523D982-3EB4-4AA6-9BEE-7CD6EE970053}"/>
              </a:ext>
            </a:extLst>
          </p:cNvPr>
          <p:cNvCxnSpPr>
            <a:cxnSpLocks/>
            <a:stCxn id="33" idx="1"/>
          </p:cNvCxnSpPr>
          <p:nvPr/>
        </p:nvCxnSpPr>
        <p:spPr>
          <a:xfrm flipH="1">
            <a:off x="3187159" y="1565857"/>
            <a:ext cx="269878"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6" name="テキスト ボックス 35">
            <a:extLst>
              <a:ext uri="{FF2B5EF4-FFF2-40B4-BE49-F238E27FC236}">
                <a16:creationId xmlns:a16="http://schemas.microsoft.com/office/drawing/2014/main" id="{38BBA13F-F5F0-4921-912B-80D438DB634E}"/>
              </a:ext>
            </a:extLst>
          </p:cNvPr>
          <p:cNvSpPr txBox="1"/>
          <p:nvPr/>
        </p:nvSpPr>
        <p:spPr>
          <a:xfrm>
            <a:off x="280297" y="3027111"/>
            <a:ext cx="272832"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3129" y="3157916"/>
            <a:ext cx="256496"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004627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docProps/app.xml><?xml version="1.0" encoding="utf-8"?>
<Properties xmlns="http://schemas.openxmlformats.org/officeDocument/2006/extended-properties" xmlns:vt="http://schemas.openxmlformats.org/officeDocument/2006/docPropsVTypes">
  <Template>初期文字メイリオ1</Template>
  <TotalTime>3764</TotalTime>
  <Words>1476</Words>
  <Application>Microsoft Office PowerPoint</Application>
  <PresentationFormat>画面に合わせる (4:3)</PresentationFormat>
  <Paragraphs>336</Paragraphs>
  <Slides>11</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11</vt:i4>
      </vt:variant>
    </vt:vector>
  </HeadingPairs>
  <TitlesOfParts>
    <vt:vector size="16" baseType="lpstr">
      <vt:lpstr>Century Gothic</vt:lpstr>
      <vt:lpstr>Arial</vt:lpstr>
      <vt:lpstr>Bahnschrift SemiBold SemiConden</vt:lpstr>
      <vt:lpstr>メイリオ</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真吾 宮田</cp:lastModifiedBy>
  <cp:revision>196</cp:revision>
  <dcterms:created xsi:type="dcterms:W3CDTF">2019-06-07T07:48:00Z</dcterms:created>
  <dcterms:modified xsi:type="dcterms:W3CDTF">2019-12-24T02:35:51Z</dcterms:modified>
</cp:coreProperties>
</file>